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Gill Sans"/>
      <p:regular r:id="rId33"/>
      <p:bold r:id="rId34"/>
    </p:embeddedFont>
    <p:embeddedFont>
      <p:font typeface="Merriweather"/>
      <p:regular r:id="rId35"/>
      <p:bold r:id="rId36"/>
      <p:italic r:id="rId37"/>
      <p:boldItalic r:id="rId38"/>
    </p:embeddedFont>
    <p:embeddedFont>
      <p:font typeface="Open Sans"/>
      <p:regular r:id="rId39"/>
      <p:bold r:id="rId40"/>
      <p:italic r:id="rId41"/>
      <p:boldItalic r:id="rId42"/>
    </p:embeddedFont>
    <p:embeddedFont>
      <p:font typeface="Century Gothic"/>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mybyTX5Ap6rHT39NqzTsLXMhS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51B642-8277-460A-AF57-922B28B619B0}">
  <a:tblStyle styleId="{1A51B642-8277-460A-AF57-922B28B619B0}" styleName="Table_0">
    <a:wholeTbl>
      <a:tcTxStyle b="off" i="off">
        <a:font>
          <a:latin typeface="Gill Sans MT"/>
          <a:ea typeface="Gill Sans MT"/>
          <a:cs typeface="Gill Sans MT"/>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a:band2H>
    <a:band1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a:seCell>
    <a:swCell>
      <a:tcTxStyle/>
    </a:swCell>
    <a:firstRow>
      <a:tcTxStyle b="on" i="off">
        <a:font>
          <a:latin typeface="Gill Sans MT"/>
          <a:ea typeface="Gill Sans MT"/>
          <a:cs typeface="Gill Sans MT"/>
        </a:font>
        <a:schemeClr val="lt1"/>
      </a:tcTxStyle>
      <a:tcStyle>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44" Type="http://schemas.openxmlformats.org/officeDocument/2006/relationships/font" Target="fonts/CenturyGothic-bold.fntdata"/><Relationship Id="rId21" Type="http://schemas.openxmlformats.org/officeDocument/2006/relationships/slide" Target="slides/slide16.xml"/><Relationship Id="rId43" Type="http://schemas.openxmlformats.org/officeDocument/2006/relationships/font" Target="fonts/CenturyGothic-regular.fntdata"/><Relationship Id="rId24" Type="http://schemas.openxmlformats.org/officeDocument/2006/relationships/slide" Target="slides/slide19.xml"/><Relationship Id="rId46" Type="http://schemas.openxmlformats.org/officeDocument/2006/relationships/font" Target="fonts/CenturyGothic-boldItalic.fntdata"/><Relationship Id="rId23" Type="http://schemas.openxmlformats.org/officeDocument/2006/relationships/slide" Target="slides/slide18.xml"/><Relationship Id="rId45"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GillSans-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erriweather-regular.fntdata"/><Relationship Id="rId12" Type="http://schemas.openxmlformats.org/officeDocument/2006/relationships/slide" Target="slides/slide7.xml"/><Relationship Id="rId34" Type="http://schemas.openxmlformats.org/officeDocument/2006/relationships/font" Target="fonts/GillSans-bold.fntdata"/><Relationship Id="rId15" Type="http://schemas.openxmlformats.org/officeDocument/2006/relationships/slide" Target="slides/slide10.xml"/><Relationship Id="rId37" Type="http://schemas.openxmlformats.org/officeDocument/2006/relationships/font" Target="fonts/Merriweather-italic.fntdata"/><Relationship Id="rId14" Type="http://schemas.openxmlformats.org/officeDocument/2006/relationships/slide" Target="slides/slide9.xml"/><Relationship Id="rId36" Type="http://schemas.openxmlformats.org/officeDocument/2006/relationships/font" Target="fonts/Merriweather-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Merriweather-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MX" sz="1200">
                <a:solidFill>
                  <a:schemeClr val="dk1"/>
                </a:solidFill>
              </a:rPr>
              <a:t>Probabilidad de ocurrencia de un efecto como consecuencia de la exposición a radiaciones ionizantes y da lugar a la irradiación en condiciones anormales. </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s-MX"/>
              <a:t>Las estimaciones del riesgo radiológico desarrolladas por la Comisión se aplican a la población trabajadora o a toda la población, y fueron obtenidos para poblaciones promediadas por edad y sexo con el propósito de establecer guías en protección radiológica. Los riesgos para los diversos grupos etarios se diferencian según la edad en la que se recibe la exposición y los órganos/ tejidos expuestos.</a:t>
            </a:r>
            <a:endParaRPr b="0" i="0"/>
          </a:p>
          <a:p>
            <a:pPr indent="0" lvl="0" marL="0" rtl="0" algn="l">
              <a:spcBef>
                <a:spcPts val="0"/>
              </a:spcBef>
              <a:spcAft>
                <a:spcPts val="0"/>
              </a:spcAft>
              <a:buNone/>
            </a:pPr>
            <a:r>
              <a:t/>
            </a:r>
            <a:endParaRPr/>
          </a:p>
        </p:txBody>
      </p:sp>
      <p:sp>
        <p:nvSpPr>
          <p:cNvPr id="262" name="Google Shape;2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s-MX"/>
              <a:t>para identificar los riesgos asociados a una fuente externa se debe caracterizar así: determinar la actividad, el tipo de emisión, su energía. </a:t>
            </a:r>
            <a:endParaRPr/>
          </a:p>
          <a:p>
            <a:pPr indent="-228600" lvl="0" marL="457200" marR="0" rtl="0" algn="l">
              <a:lnSpc>
                <a:spcPct val="100000"/>
              </a:lnSpc>
              <a:spcBef>
                <a:spcPts val="0"/>
              </a:spcBef>
              <a:spcAft>
                <a:spcPts val="0"/>
              </a:spcAft>
              <a:buClr>
                <a:srgbClr val="000000"/>
              </a:buClr>
              <a:buSzPts val="1400"/>
              <a:buFont typeface="Arial"/>
              <a:buNone/>
            </a:pPr>
            <a:r>
              <a:rPr b="0" i="0" lang="es-MX"/>
              <a:t>Y para Identificar los riesgos asociados a contaminación se debe identificar si es contaminación interna o externa, el tipo de radiación emitida, periodo de semidesintegración, periodo biológico, si el material radiactivo penetra en el interior del organismo y se deposita en uno o varios órganos de acuerdo a las características metabólicas del radionucleido incorporado. </a:t>
            </a:r>
            <a:endParaRPr b="0" i="0"/>
          </a:p>
          <a:p>
            <a:pPr indent="0" lvl="0" marL="0" rtl="0" algn="l">
              <a:spcBef>
                <a:spcPts val="0"/>
              </a:spcBef>
              <a:spcAft>
                <a:spcPts val="0"/>
              </a:spcAft>
              <a:buNone/>
            </a:pPr>
            <a:r>
              <a:t/>
            </a:r>
            <a:endParaRPr/>
          </a:p>
        </p:txBody>
      </p:sp>
      <p:sp>
        <p:nvSpPr>
          <p:cNvPr id="280" name="Google Shape;2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s-MX"/>
              <a:t>En Radiología es posible recibir radiación proveniente de equipos emisores de radiación ionizante de haz externo. Para las modalidades de dosis más altas como la tomografía computarizada y los procedimientos intervencionistas, </a:t>
            </a:r>
            <a:r>
              <a:rPr b="0" i="0" lang="es-MX">
                <a:solidFill>
                  <a:srgbClr val="222222"/>
                </a:solidFill>
                <a:latin typeface="Open Sans"/>
                <a:ea typeface="Open Sans"/>
                <a:cs typeface="Open Sans"/>
                <a:sym typeface="Open Sans"/>
              </a:rPr>
              <a:t>el riesgo para el paciente individual es pequeño, por lo que el balance beneficio/riesgo es generalmente a favor de los pacientes. </a:t>
            </a:r>
            <a:endParaRPr/>
          </a:p>
          <a:p>
            <a:pPr indent="0" lvl="0" marL="0" rtl="0" algn="l">
              <a:spcBef>
                <a:spcPts val="0"/>
              </a:spcBef>
              <a:spcAft>
                <a:spcPts val="0"/>
              </a:spcAft>
              <a:buClr>
                <a:srgbClr val="000000"/>
              </a:buClr>
              <a:buSzPts val="1200"/>
              <a:buFont typeface="Open Sans"/>
              <a:buNone/>
            </a:pPr>
            <a:r>
              <a:rPr b="0" i="0" lang="es-MX">
                <a:solidFill>
                  <a:srgbClr val="000000"/>
                </a:solidFill>
                <a:latin typeface="Open Sans"/>
                <a:ea typeface="Open Sans"/>
                <a:cs typeface="Open Sans"/>
                <a:sym typeface="Open Sans"/>
              </a:rPr>
              <a:t>El riesgo estimado de cáncer debido a la exposición a la radiación en el diagnóstico por la imagen ha sido extrapolado de estudios de personas expuestas a dosis de radiación muy alta (p. ej., los sobrevivientes de las explosiones de la bomba atómica en Hiroshima y Nagasaki).</a:t>
            </a:r>
            <a:endParaRPr/>
          </a:p>
          <a:p>
            <a:pPr indent="0" lvl="0" marL="0" rtl="0" algn="l">
              <a:spcBef>
                <a:spcPts val="0"/>
              </a:spcBef>
              <a:spcAft>
                <a:spcPts val="0"/>
              </a:spcAft>
              <a:buClr>
                <a:schemeClr val="dk1"/>
              </a:buClr>
              <a:buSzPts val="1200"/>
              <a:buFont typeface="Calibri"/>
              <a:buNone/>
            </a:pPr>
            <a:r>
              <a:t/>
            </a:r>
            <a:endParaRPr b="0" i="0">
              <a:solidFill>
                <a:srgbClr val="000000"/>
              </a:solidFill>
              <a:latin typeface="Open Sans"/>
              <a:ea typeface="Open Sans"/>
              <a:cs typeface="Open Sans"/>
              <a:sym typeface="Open Sans"/>
            </a:endParaRPr>
          </a:p>
          <a:p>
            <a:pPr indent="0" lvl="0" marL="0" rtl="0" algn="l">
              <a:spcBef>
                <a:spcPts val="0"/>
              </a:spcBef>
              <a:spcAft>
                <a:spcPts val="0"/>
              </a:spcAft>
              <a:buClr>
                <a:srgbClr val="000000"/>
              </a:buClr>
              <a:buSzPts val="1200"/>
              <a:buFont typeface="Open Sans"/>
              <a:buNone/>
            </a:pPr>
            <a:r>
              <a:rPr b="0" i="0" lang="es-MX">
                <a:solidFill>
                  <a:srgbClr val="000000"/>
                </a:solidFill>
                <a:latin typeface="Open Sans"/>
                <a:ea typeface="Open Sans"/>
                <a:cs typeface="Open Sans"/>
                <a:sym typeface="Open Sans"/>
              </a:rPr>
              <a:t>El riesgo también depende del tejido que está siendo irradiado. El tejido linfático, la médula ósea, la sangre, y los testículos, los ovarios y los intestinos se consideran muy sensibles a la radiación; en los adultos el sistema nervioso central y el sistema musculoesquelético son relativamente resistentes a la radiación.</a:t>
            </a:r>
            <a:endParaRPr/>
          </a:p>
          <a:p>
            <a:pPr indent="0" lvl="0" marL="0" rtl="0" algn="l">
              <a:spcBef>
                <a:spcPts val="0"/>
              </a:spcBef>
              <a:spcAft>
                <a:spcPts val="0"/>
              </a:spcAft>
              <a:buClr>
                <a:schemeClr val="dk1"/>
              </a:buClr>
              <a:buSzPts val="1200"/>
              <a:buFont typeface="Calibri"/>
              <a:buNone/>
            </a:pPr>
            <a:r>
              <a:t/>
            </a:r>
            <a:endParaRPr b="0" i="0">
              <a:solidFill>
                <a:srgbClr val="000000"/>
              </a:solidFill>
              <a:latin typeface="Open Sans"/>
              <a:ea typeface="Open Sans"/>
              <a:cs typeface="Open Sans"/>
              <a:sym typeface="Open Sans"/>
            </a:endParaRPr>
          </a:p>
          <a:p>
            <a:pPr indent="0" lvl="0" marL="0" rtl="0" algn="l">
              <a:spcBef>
                <a:spcPts val="0"/>
              </a:spcBef>
              <a:spcAft>
                <a:spcPts val="0"/>
              </a:spcAft>
              <a:buClr>
                <a:srgbClr val="1E1E23"/>
              </a:buClr>
              <a:buSzPts val="1200"/>
              <a:buFont typeface="Arial"/>
              <a:buNone/>
            </a:pPr>
            <a:r>
              <a:rPr b="0" i="0" lang="es-MX">
                <a:solidFill>
                  <a:srgbClr val="1E1E23"/>
                </a:solidFill>
                <a:latin typeface="Arial"/>
                <a:ea typeface="Arial"/>
                <a:cs typeface="Arial"/>
                <a:sym typeface="Arial"/>
              </a:rPr>
              <a:t>Estudios indican que los niveles de riesgo relacionados con los estudios por imágenes son muy pequeñas a la probabilidad estimada de 1 en 5 que todos tenemos de morir a causa de cáncer.</a:t>
            </a:r>
            <a:endParaRPr/>
          </a:p>
          <a:p>
            <a:pPr indent="0" lvl="0" marL="0" rtl="0" algn="l">
              <a:spcBef>
                <a:spcPts val="0"/>
              </a:spcBef>
              <a:spcAft>
                <a:spcPts val="0"/>
              </a:spcAft>
              <a:buNone/>
            </a:pPr>
            <a:r>
              <a:t/>
            </a:r>
            <a:endParaRPr/>
          </a:p>
        </p:txBody>
      </p:sp>
      <p:sp>
        <p:nvSpPr>
          <p:cNvPr id="293" name="Google Shape;29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s-MX"/>
              <a:t> El riesgo radiológico en un Servicio de Medicina Nuclear tiene dos orígenes: irradiación externa  y contaminación.</a:t>
            </a:r>
            <a:endParaRPr/>
          </a:p>
          <a:p>
            <a:pPr indent="0" lvl="0" marL="0" rtl="0" algn="l">
              <a:spcBef>
                <a:spcPts val="0"/>
              </a:spcBef>
              <a:spcAft>
                <a:spcPts val="0"/>
              </a:spcAft>
              <a:buClr>
                <a:schemeClr val="dk1"/>
              </a:buClr>
              <a:buSzPts val="1200"/>
              <a:buFont typeface="Calibri"/>
              <a:buNone/>
            </a:pPr>
            <a:r>
              <a:rPr lang="es-MX"/>
              <a:t>En el caso de contaminación, las dosis recibidas y por tanto los posibles riesgos derivados de las mismas van a depender de varios factores como son: el tipo de emisión o emisiones producidas, la energía asociada a las mismas, la cantidad de radionucleido que ha producido la contaminación, ya sea interna o externa, el tiempo durante el cual emitirá radiación el radionucleido contaminante, y en caso de contaminación interna, la facilidad con la que el organismo humano eliminará el radionucleido. En este caso, también hay que tener en cuenta el órgano crítico, es decir, ese órgano, que va a recibir una mayor dosis de radiación, y por tanto en el cual se puede producir un mayor daño.</a:t>
            </a:r>
            <a:endParaRPr/>
          </a:p>
          <a:p>
            <a:pPr indent="0" lvl="0" marL="0" rtl="0" algn="l">
              <a:spcBef>
                <a:spcPts val="0"/>
              </a:spcBef>
              <a:spcAft>
                <a:spcPts val="0"/>
              </a:spcAft>
              <a:buNone/>
            </a:pPr>
            <a:r>
              <a:t/>
            </a:r>
            <a:endParaRPr/>
          </a:p>
        </p:txBody>
      </p:sp>
      <p:sp>
        <p:nvSpPr>
          <p:cNvPr id="306" name="Google Shape;30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18" name="Google Shape;318;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MX"/>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99"/>
              </a:buClr>
              <a:buSzPts val="1200"/>
              <a:buFont typeface="Calibri"/>
              <a:buNone/>
            </a:pPr>
            <a:r>
              <a:rPr b="1" lang="es-MX" sz="1200">
                <a:solidFill>
                  <a:srgbClr val="000099"/>
                </a:solidFill>
              </a:rPr>
              <a:t>Exposición planificada, </a:t>
            </a:r>
            <a:r>
              <a:rPr lang="es-MX" sz="1200"/>
              <a:t>aquella que implica deliberada introducción y operación de fuentes. Pueden ser previstas o normales y potenciales. En este grupo estarían las denominadas prácticas.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80000"/>
              </a:lnSpc>
              <a:spcBef>
                <a:spcPts val="1600"/>
              </a:spcBef>
              <a:spcAft>
                <a:spcPts val="0"/>
              </a:spcAft>
              <a:buNone/>
            </a:pPr>
            <a:r>
              <a:rPr b="1" lang="es-MX" sz="3200">
                <a:solidFill>
                  <a:srgbClr val="000099"/>
                </a:solidFill>
              </a:rPr>
              <a:t>Exposición de emergencia, </a:t>
            </a:r>
            <a:r>
              <a:rPr lang="es-MX" sz="3200"/>
              <a:t>aquella que requiere adopción de medidas urgentes para evitar o reducir consecuencias no deseadas.</a:t>
            </a:r>
            <a:endParaRPr/>
          </a:p>
          <a:p>
            <a:pPr indent="0" lvl="0" marL="0" rtl="0" algn="l">
              <a:lnSpc>
                <a:spcPct val="80000"/>
              </a:lnSpc>
              <a:spcBef>
                <a:spcPts val="1600"/>
              </a:spcBef>
              <a:spcAft>
                <a:spcPts val="0"/>
              </a:spcAft>
              <a:buNone/>
            </a:pPr>
            <a:r>
              <a:rPr b="1" lang="es-MX" sz="3200">
                <a:solidFill>
                  <a:srgbClr val="000099"/>
                </a:solidFill>
              </a:rPr>
              <a:t>Exposición existente, </a:t>
            </a:r>
            <a:r>
              <a:rPr lang="es-MX" sz="3200"/>
              <a:t>aquella que ya existe cuando  tiene que tomarse decisión sobre su control.</a:t>
            </a:r>
            <a:endParaRPr/>
          </a:p>
          <a:p>
            <a:pPr indent="0" lvl="1" marL="457200" rtl="0" algn="l">
              <a:lnSpc>
                <a:spcPct val="80000"/>
              </a:lnSpc>
              <a:spcBef>
                <a:spcPts val="1400"/>
              </a:spcBef>
              <a:spcAft>
                <a:spcPts val="0"/>
              </a:spcAft>
              <a:buNone/>
            </a:pPr>
            <a:r>
              <a:rPr lang="es-MX" sz="2800"/>
              <a:t> Por ejemplo: exposición a radiación de fondo natural</a:t>
            </a:r>
            <a:endParaRPr sz="28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a:p>
        </p:txBody>
      </p:sp>
      <p:sp>
        <p:nvSpPr>
          <p:cNvPr id="343" name="Google Shape;34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7" name="Google Shape;387;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MX"/>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Century Gothic"/>
              <a:buNone/>
            </a:pPr>
            <a:r>
              <a:rPr lang="es-MX" sz="1100">
                <a:latin typeface="Century Gothic"/>
                <a:ea typeface="Century Gothic"/>
                <a:cs typeface="Century Gothic"/>
                <a:sym typeface="Century Gothic"/>
              </a:rPr>
              <a:t>Se trata de un principio que evalúa el beneficio y el detrimento colectivos asociados con la práctica y su aplicación conduce a impedir la utilización de fuentes de radiación con fines superfluos.</a:t>
            </a:r>
            <a:endParaRPr/>
          </a:p>
          <a:p>
            <a:pPr indent="0" lvl="0" marL="0" rtl="0" algn="l">
              <a:spcBef>
                <a:spcPts val="0"/>
              </a:spcBef>
              <a:spcAft>
                <a:spcPts val="0"/>
              </a:spcAft>
              <a:buNone/>
            </a:pPr>
            <a:r>
              <a:rPr lang="es-MX" sz="1100">
                <a:solidFill>
                  <a:schemeClr val="dk1"/>
                </a:solidFill>
                <a:latin typeface="Calibri"/>
                <a:ea typeface="Calibri"/>
                <a:cs typeface="Calibri"/>
                <a:sym typeface="Calibri"/>
              </a:rPr>
              <a:t>Cualquier decisión que altere la situación de exposición a radiación debería producir más beneficio que daño.</a:t>
            </a:r>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s-MX" sz="1100">
                <a:solidFill>
                  <a:schemeClr val="dk1"/>
                </a:solidFill>
                <a:latin typeface="Calibri"/>
                <a:ea typeface="Calibri"/>
                <a:cs typeface="Calibri"/>
                <a:sym typeface="Calibri"/>
              </a:rPr>
              <a:t>Esto significa que toda decisión en virtud de la cual se introduzca una nueva fuente de radiación, se reduzca una exposición existente, o se reduzca el riesgo potencial de exposición, debería producir suficiente beneficio individual o social como para compensar el detrimento que causa dicha decisión.</a:t>
            </a:r>
            <a:endParaRPr/>
          </a:p>
          <a:p>
            <a:pPr indent="0" lvl="0" marL="0" rtl="0" algn="l">
              <a:spcBef>
                <a:spcPts val="0"/>
              </a:spcBef>
              <a:spcAft>
                <a:spcPts val="0"/>
              </a:spcAft>
              <a:buClr>
                <a:schemeClr val="dk1"/>
              </a:buClr>
              <a:buSzPts val="1100"/>
              <a:buFont typeface="Calibri"/>
              <a:buNone/>
            </a:pPr>
            <a:r>
              <a:t/>
            </a:r>
            <a:endParaRPr sz="1100"/>
          </a:p>
          <a:p>
            <a:pPr indent="0" lvl="0" marL="0" rtl="0" algn="l">
              <a:spcBef>
                <a:spcPts val="0"/>
              </a:spcBef>
              <a:spcAft>
                <a:spcPts val="0"/>
              </a:spcAft>
              <a:buNone/>
            </a:pPr>
            <a:r>
              <a:rPr lang="es-MX" sz="1100"/>
              <a:t>En resumen: </a:t>
            </a:r>
            <a:r>
              <a:rPr lang="es-MX" sz="1100">
                <a:solidFill>
                  <a:schemeClr val="dk1"/>
                </a:solidFill>
                <a:latin typeface="Calibri"/>
                <a:ea typeface="Calibri"/>
                <a:cs typeface="Calibri"/>
                <a:sym typeface="Calibri"/>
              </a:rPr>
              <a:t>No debe adoptarse ninguna práctica que signifique exposición a la radiación ionizante si su introducción no produce un beneficio neto positivo.</a:t>
            </a:r>
            <a:endParaRPr/>
          </a:p>
          <a:p>
            <a:pPr indent="0" lvl="0" marL="0" rtl="0" algn="l">
              <a:spcBef>
                <a:spcPts val="0"/>
              </a:spcBef>
              <a:spcAft>
                <a:spcPts val="0"/>
              </a:spcAft>
              <a:buNone/>
            </a:pPr>
            <a:r>
              <a:t/>
            </a:r>
            <a:endParaRPr b="0" i="0" sz="1800" u="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t/>
            </a:r>
            <a:endParaRPr sz="1100">
              <a:latin typeface="Century Gothic"/>
              <a:ea typeface="Century Gothic"/>
              <a:cs typeface="Century Gothic"/>
              <a:sym typeface="Century Gothic"/>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Times New Roman"/>
              <a:buNone/>
            </a:pPr>
            <a:r>
              <a:rPr lang="es-MX" sz="1100"/>
              <a:t>Una vez que una práctica ha sido justificada y adoptada, es necesario considerar cómo utilizar mejor los recursos disponibles para reducir el riesgo de las radiaciones para los individuos y la población.</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MX" sz="1100">
                <a:solidFill>
                  <a:schemeClr val="dk1"/>
                </a:solidFill>
                <a:latin typeface="Calibri"/>
                <a:ea typeface="Calibri"/>
                <a:cs typeface="Calibri"/>
                <a:sym typeface="Calibri"/>
              </a:rPr>
              <a:t>No se admite la exposición ocupacional de menores de 18 años, excepto para estudiantes de 16 a 18 años, que en sus estudios requieran el uso de fuentes radiactivas.</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Calibri"/>
              <a:buNone/>
            </a:pPr>
            <a:r>
              <a:rPr lang="es-MX" sz="1100">
                <a:solidFill>
                  <a:schemeClr val="dk1"/>
                </a:solidFill>
                <a:latin typeface="Calibri"/>
                <a:ea typeface="Calibri"/>
                <a:cs typeface="Calibri"/>
                <a:sym typeface="Calibri"/>
              </a:rPr>
              <a:t>Cfristalino: Este límite está actualmente siendo revisado por trabajadores de la ICRP.</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s-MX"/>
              <a:t> Una función importante del empleador y/o de la persona autorizada es la de mantener el control sobre las fuentes de exposición y sobre la protección de los trabajadores que están ocupacionalmente expuestos. Para lograr este objetivo, la Comisión continúa recomendando clasificar las áreas de trabajo antes que clasificar a los trabajadores. El requerimiento de que las áreas de los lugares de trabajo que contienen fuentes estén clasificadas formalmente ayuda a su control.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s-MX"/>
              <a:t>Las zonas se clasifican en áreas controladas y áreas supervisadas. </a:t>
            </a:r>
            <a:endParaRPr/>
          </a:p>
          <a:p>
            <a:pPr indent="0" lvl="0" marL="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000000"/>
              </a:buClr>
              <a:buSzPts val="1400"/>
              <a:buFont typeface="Arial"/>
              <a:buNone/>
            </a:pPr>
            <a:r>
              <a:rPr lang="es-MX"/>
              <a:t>Un área controlada es un área definida donde se requieren, o podrían requerirse, medidas específicas de protección y de seguridad para controlar las exposiciones normales o prevenir la dispersión de contaminación en condiciones normales de operación y prevenir o limitar la magnitud de las exposiciones potenciales.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s-MX"/>
              <a:t>Un área supervisada es un área en que las condiciones de operación se mantienen bajo observación pero donde habitualmente no se requieren procedimientos especiales. Las áreas controladas con frecuencia, aunque no necesariamente, están dentro de áreas supervisadas.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s-MX"/>
              <a:t>Los trabajadores en las “áreas controladas” de los lugares de trabajo deberían estar bien informados y especialmente capacitados, y deberían conformar un grupo fácilmente identificable. Muy frecuentemente la exposición radiológica de dichos trabajadores se vigila en el lugar de trabajo, y ocasionalmente pueden ser objeto de vigilancia médica especial.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487" name="Google Shape;487;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MX"/>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s-MX"/>
              <a:t>De acuerdo a la normatividad, la zona controlada y supervisada debe tener una señalización respectiva y correspondiente.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s-MX"/>
              <a:t>Según la normatividad colombiana se requiere el uso del símbolo trébol magenta sobre amarillo para la señalización de las zonas de la instalación donde se está usando el equipo que está generando radiación ionizante. </a:t>
            </a:r>
            <a:endParaRPr/>
          </a:p>
          <a:p>
            <a:pPr indent="0" lvl="0" marL="0" rtl="0" algn="l">
              <a:spcBef>
                <a:spcPts val="0"/>
              </a:spcBef>
              <a:spcAft>
                <a:spcPts val="0"/>
              </a:spcAft>
              <a:buClr>
                <a:schemeClr val="dk1"/>
              </a:buClr>
              <a:buSzPts val="1200"/>
              <a:buFont typeface="Calibri"/>
              <a:buNone/>
            </a:pPr>
            <a:r>
              <a:rPr lang="es-MX"/>
              <a:t>En las zonas controladas se requiere la señalización para mujer embarazada, donde se indique de manera resumida las recomendaciones. </a:t>
            </a:r>
            <a:endParaRPr/>
          </a:p>
        </p:txBody>
      </p:sp>
      <p:sp>
        <p:nvSpPr>
          <p:cNvPr id="498" name="Google Shape;498;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MX"/>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16" name="Google Shape;516;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MX"/>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s-MX">
                <a:solidFill>
                  <a:srgbClr val="0F1419"/>
                </a:solidFill>
                <a:latin typeface="Arial"/>
                <a:ea typeface="Arial"/>
                <a:cs typeface="Arial"/>
                <a:sym typeface="Arial"/>
              </a:rPr>
              <a:t>Las dosis que reciben las personas a causa de las radiaciones artificiales son, sin considerar los accidentes, mucho más pequeñas que las dosis que tienen su origen en la radiación natural, aunque existen muchas variaciones.</a:t>
            </a:r>
            <a:endParaRPr/>
          </a:p>
          <a:p>
            <a:pPr indent="0" lvl="0" marL="0" rtl="0" algn="l">
              <a:spcBef>
                <a:spcPts val="0"/>
              </a:spcBef>
              <a:spcAft>
                <a:spcPts val="0"/>
              </a:spcAft>
              <a:buClr>
                <a:srgbClr val="2A2A2A"/>
              </a:buClr>
              <a:buSzPts val="1200"/>
              <a:buFont typeface="Merriweather"/>
              <a:buNone/>
            </a:pPr>
            <a:r>
              <a:rPr b="0" i="0" lang="es-MX">
                <a:solidFill>
                  <a:srgbClr val="2A2A2A"/>
                </a:solidFill>
                <a:latin typeface="Merriweather"/>
                <a:ea typeface="Merriweather"/>
                <a:cs typeface="Merriweather"/>
                <a:sym typeface="Merriweather"/>
              </a:rPr>
              <a:t>Para introducir, sabemos que la radiación Ionizante cambia en la materia viva los átomos y las moléculas y por lo tanto puede dañar las células. Si se produce daño celular y no se repara adecuadamente, es posible que la célula no sobreviva, se reproduzca o realice su función normal. Alternativamente, puede resultar en una célula viable pero modificada, que puede volverse cancerosa si es una célula somática, o conducir a una enfermedad hereditaria si es una célula germinal.</a:t>
            </a:r>
            <a:endParaRPr/>
          </a:p>
          <a:p>
            <a:pPr indent="0" lvl="0" marL="0" rtl="0" algn="l">
              <a:spcBef>
                <a:spcPts val="0"/>
              </a:spcBef>
              <a:spcAft>
                <a:spcPts val="0"/>
              </a:spcAft>
              <a:buClr>
                <a:schemeClr val="dk1"/>
              </a:buClr>
              <a:buSzPts val="1200"/>
              <a:buFont typeface="Calibri"/>
              <a:buNone/>
            </a:pPr>
            <a:r>
              <a:t/>
            </a:r>
            <a:endParaRPr b="0" i="0">
              <a:solidFill>
                <a:srgbClr val="2A2A2A"/>
              </a:solidFill>
              <a:latin typeface="Merriweather"/>
              <a:ea typeface="Merriweather"/>
              <a:cs typeface="Merriweather"/>
              <a:sym typeface="Merriweather"/>
            </a:endParaRPr>
          </a:p>
          <a:p>
            <a:pPr indent="0" lvl="0" marL="0" rtl="0" algn="l">
              <a:spcBef>
                <a:spcPts val="0"/>
              </a:spcBef>
              <a:spcAft>
                <a:spcPts val="0"/>
              </a:spcAft>
              <a:buClr>
                <a:srgbClr val="2A2A2A"/>
              </a:buClr>
              <a:buSzPts val="1200"/>
              <a:buFont typeface="Merriweather"/>
              <a:buNone/>
            </a:pPr>
            <a:r>
              <a:rPr b="0" i="0" lang="es-MX">
                <a:solidFill>
                  <a:srgbClr val="2A2A2A"/>
                </a:solidFill>
                <a:latin typeface="Merriweather"/>
                <a:ea typeface="Merriweather"/>
                <a:cs typeface="Merriweather"/>
                <a:sym typeface="Merriweather"/>
              </a:rPr>
              <a:t>Todos los organismos vivos están continuamente expuestos a la radiación ionizante, por ejemplo, de los rayos gamma cósmicos y terrestres, la ingestión de potasio y la exposición al radón. En todo el mundo, la exposición humana promedio a la radiación de fuentes naturales es de 2,4 mSv por año, aproximadamente la mitad de la cual se debe a los efectos de los descendientes del radón. </a:t>
            </a:r>
            <a:endParaRPr/>
          </a:p>
          <a:p>
            <a:pPr indent="0" lvl="0" marL="0" rtl="0" algn="l">
              <a:spcBef>
                <a:spcPts val="0"/>
              </a:spcBef>
              <a:spcAft>
                <a:spcPts val="0"/>
              </a:spcAft>
              <a:buClr>
                <a:schemeClr val="dk1"/>
              </a:buClr>
              <a:buSzPts val="1200"/>
              <a:buFont typeface="Calibri"/>
              <a:buNone/>
            </a:pPr>
            <a:r>
              <a:t/>
            </a:r>
            <a:endParaRPr b="0" i="0">
              <a:solidFill>
                <a:srgbClr val="2A2A2A"/>
              </a:solidFill>
              <a:latin typeface="Merriweather"/>
              <a:ea typeface="Merriweather"/>
              <a:cs typeface="Merriweather"/>
              <a:sym typeface="Merriweather"/>
            </a:endParaRPr>
          </a:p>
          <a:p>
            <a:pPr indent="0" lvl="0" marL="0" rtl="0" algn="l">
              <a:spcBef>
                <a:spcPts val="0"/>
              </a:spcBef>
              <a:spcAft>
                <a:spcPts val="0"/>
              </a:spcAft>
              <a:buClr>
                <a:srgbClr val="2A2A2A"/>
              </a:buClr>
              <a:buSzPts val="1200"/>
              <a:buFont typeface="Merriweather"/>
              <a:buNone/>
            </a:pPr>
            <a:r>
              <a:rPr b="0" i="0" lang="es-MX">
                <a:solidFill>
                  <a:srgbClr val="2A2A2A"/>
                </a:solidFill>
                <a:latin typeface="Merriweather"/>
                <a:ea typeface="Merriweather"/>
                <a:cs typeface="Merriweather"/>
                <a:sym typeface="Merriweather"/>
              </a:rPr>
              <a:t>. Las exposiciones médicas de diagnóstico agregan alrededor de 0,4 mSv por año a esta cifra, las pruebas nucleares atmosféricas alrededor de 0,005 mSv por año, el accidente de Chernóbil 0,002 mSv por año y la producción de energía nuclear alrededor de 0,0002 mSv por año </a:t>
            </a:r>
            <a:r>
              <a:rPr b="0" baseline="30000" i="0" lang="es-MX" u="none" strike="noStrike">
                <a:solidFill>
                  <a:srgbClr val="006FB7"/>
                </a:solidFill>
                <a:latin typeface="Arial"/>
                <a:ea typeface="Arial"/>
                <a:cs typeface="Arial"/>
                <a:sym typeface="Arial"/>
              </a:rPr>
              <a:t>4</a:t>
            </a:r>
            <a:r>
              <a:rPr b="0" i="0" lang="es-MX">
                <a:solidFill>
                  <a:srgbClr val="2A2A2A"/>
                </a:solidFill>
                <a:latin typeface="Merriweather"/>
                <a:ea typeface="Merriweather"/>
                <a:cs typeface="Merriweather"/>
                <a:sym typeface="Merriweather"/>
              </a:rPr>
              <a:t> </a:t>
            </a:r>
            <a:endParaRPr/>
          </a:p>
          <a:p>
            <a:pPr indent="0" lvl="0" marL="0" rtl="0" algn="l">
              <a:spcBef>
                <a:spcPts val="0"/>
              </a:spcBef>
              <a:spcAft>
                <a:spcPts val="0"/>
              </a:spcAft>
              <a:buClr>
                <a:schemeClr val="dk1"/>
              </a:buClr>
              <a:buSzPts val="1200"/>
              <a:buFont typeface="Calibri"/>
              <a:buNone/>
            </a:pPr>
            <a:r>
              <a:t/>
            </a:r>
            <a:endParaRPr b="0" i="0">
              <a:solidFill>
                <a:srgbClr val="2A2A2A"/>
              </a:solidFill>
              <a:latin typeface="Merriweather"/>
              <a:ea typeface="Merriweather"/>
              <a:cs typeface="Merriweather"/>
              <a:sym typeface="Merriweather"/>
            </a:endParaRPr>
          </a:p>
          <a:p>
            <a:pPr indent="0" lvl="0" marL="0" rtl="0" algn="l">
              <a:spcBef>
                <a:spcPts val="0"/>
              </a:spcBef>
              <a:spcAft>
                <a:spcPts val="0"/>
              </a:spcAft>
              <a:buClr>
                <a:srgbClr val="202124"/>
              </a:buClr>
              <a:buSzPts val="1200"/>
              <a:buFont typeface="arial"/>
              <a:buNone/>
            </a:pPr>
            <a:r>
              <a:rPr b="0" i="0" lang="es-MX">
                <a:solidFill>
                  <a:srgbClr val="202124"/>
                </a:solidFill>
                <a:latin typeface="arial"/>
                <a:ea typeface="arial"/>
                <a:cs typeface="arial"/>
                <a:sym typeface="arial"/>
              </a:rPr>
              <a:t>Los materiales radiactivos y las radiaciones ionizantes se utilizan ampliamente en </a:t>
            </a:r>
            <a:r>
              <a:rPr b="1" i="0" lang="es-MX">
                <a:solidFill>
                  <a:srgbClr val="202124"/>
                </a:solidFill>
                <a:latin typeface="arial"/>
                <a:ea typeface="arial"/>
                <a:cs typeface="arial"/>
                <a:sym typeface="arial"/>
              </a:rPr>
              <a:t>medicina, industria, agricultura, docencia e investigación</a:t>
            </a:r>
            <a:r>
              <a:rPr b="0" i="0" lang="es-MX">
                <a:solidFill>
                  <a:srgbClr val="202124"/>
                </a:solidFill>
                <a:latin typeface="arial"/>
                <a:ea typeface="arial"/>
                <a:cs typeface="arial"/>
                <a:sym typeface="arial"/>
              </a:rPr>
              <a:t>. En medicina, el uso de radiaciones ionizantes se utiliza en la aplicación de técnicas de radiodiagnóstico, radioterapia y medicina nuclear</a:t>
            </a:r>
            <a:endParaRPr/>
          </a:p>
          <a:p>
            <a:pPr indent="0" lvl="0" marL="0" rtl="0" algn="l">
              <a:spcBef>
                <a:spcPts val="0"/>
              </a:spcBef>
              <a:spcAft>
                <a:spcPts val="0"/>
              </a:spcAft>
              <a:buClr>
                <a:srgbClr val="202124"/>
              </a:buClr>
              <a:buSzPts val="1200"/>
              <a:buFont typeface="arial"/>
              <a:buNone/>
            </a:pPr>
            <a:r>
              <a:rPr b="0" i="0" lang="es-MX">
                <a:solidFill>
                  <a:srgbClr val="202124"/>
                </a:solidFill>
                <a:latin typeface="arial"/>
                <a:ea typeface="arial"/>
                <a:cs typeface="arial"/>
                <a:sym typeface="arial"/>
              </a:rPr>
              <a:t>En Radiología se utilizan equipos emisores de radiación ionizante, en Medicina nuclear se utilizan fuentes abiertas y equipos emisores de RX como el tomógrafo en los sistemas heridos SPECT/CT y en radioterapia se usan equipos emisores de RX de alta energía. </a:t>
            </a:r>
            <a:endParaRPr/>
          </a:p>
          <a:p>
            <a:pPr indent="0" lvl="0" marL="0" rtl="0" algn="l">
              <a:spcBef>
                <a:spcPts val="0"/>
              </a:spcBef>
              <a:spcAft>
                <a:spcPts val="0"/>
              </a:spcAft>
              <a:buNone/>
            </a:pPr>
            <a:r>
              <a:t/>
            </a:r>
            <a:endParaRPr/>
          </a:p>
        </p:txBody>
      </p:sp>
      <p:sp>
        <p:nvSpPr>
          <p:cNvPr id="206" name="Google Shape;20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s-MX">
                <a:solidFill>
                  <a:srgbClr val="0F1419"/>
                </a:solidFill>
                <a:latin typeface="Arial"/>
                <a:ea typeface="Arial"/>
                <a:cs typeface="Arial"/>
                <a:sym typeface="Arial"/>
              </a:rPr>
              <a:t>Las dosis que reciben las personas a causa de las radiaciones artificiales son, sin considerar los accidentes, mucho más pequeñas que las dosis que tienen su origen en la radiación natural, aunque existen muchas variaciones.</a:t>
            </a:r>
            <a:endParaRPr/>
          </a:p>
          <a:p>
            <a:pPr indent="0" lvl="0" marL="0" rtl="0" algn="l">
              <a:spcBef>
                <a:spcPts val="0"/>
              </a:spcBef>
              <a:spcAft>
                <a:spcPts val="0"/>
              </a:spcAft>
              <a:buClr>
                <a:srgbClr val="2A2A2A"/>
              </a:buClr>
              <a:buSzPts val="1200"/>
              <a:buFont typeface="Merriweather"/>
              <a:buNone/>
            </a:pPr>
            <a:r>
              <a:rPr b="0" i="0" lang="es-MX">
                <a:solidFill>
                  <a:srgbClr val="2A2A2A"/>
                </a:solidFill>
                <a:latin typeface="Merriweather"/>
                <a:ea typeface="Merriweather"/>
                <a:cs typeface="Merriweather"/>
                <a:sym typeface="Merriweather"/>
              </a:rPr>
              <a:t>Para introducir, sabemos que la radiación Ionizante cambia en la materia viva los átomos y las moléculas y por lo tanto puede dañar las células. Si se produce daño celular y no se repara adecuadamente, es posible que la célula no sobreviva, se reproduzca o realice su función normal. Alternativamente, puede resultar en una célula viable pero modificada, que puede volverse cancerosa si es una célula somática, o conducir a una enfermedad hereditaria si es una célula germinal.</a:t>
            </a:r>
            <a:endParaRPr/>
          </a:p>
          <a:p>
            <a:pPr indent="0" lvl="0" marL="0" rtl="0" algn="l">
              <a:spcBef>
                <a:spcPts val="0"/>
              </a:spcBef>
              <a:spcAft>
                <a:spcPts val="0"/>
              </a:spcAft>
              <a:buClr>
                <a:schemeClr val="dk1"/>
              </a:buClr>
              <a:buSzPts val="1200"/>
              <a:buFont typeface="Calibri"/>
              <a:buNone/>
            </a:pPr>
            <a:r>
              <a:t/>
            </a:r>
            <a:endParaRPr b="0" i="0">
              <a:solidFill>
                <a:srgbClr val="2A2A2A"/>
              </a:solidFill>
              <a:latin typeface="Merriweather"/>
              <a:ea typeface="Merriweather"/>
              <a:cs typeface="Merriweather"/>
              <a:sym typeface="Merriweather"/>
            </a:endParaRPr>
          </a:p>
          <a:p>
            <a:pPr indent="0" lvl="0" marL="0" rtl="0" algn="l">
              <a:spcBef>
                <a:spcPts val="0"/>
              </a:spcBef>
              <a:spcAft>
                <a:spcPts val="0"/>
              </a:spcAft>
              <a:buClr>
                <a:srgbClr val="2A2A2A"/>
              </a:buClr>
              <a:buSzPts val="1200"/>
              <a:buFont typeface="Merriweather"/>
              <a:buNone/>
            </a:pPr>
            <a:r>
              <a:rPr b="0" i="0" lang="es-MX">
                <a:solidFill>
                  <a:srgbClr val="2A2A2A"/>
                </a:solidFill>
                <a:latin typeface="Merriweather"/>
                <a:ea typeface="Merriweather"/>
                <a:cs typeface="Merriweather"/>
                <a:sym typeface="Merriweather"/>
              </a:rPr>
              <a:t>Todos los organismos vivos están continuamente expuestos a la radiación ionizante, por ejemplo, de los rayos gamma cósmicos y terrestres, la ingestión de potasio y la exposición al radón. En todo el mundo, la exposición humana promedio a la radiación de fuentes naturales es de 2,4 mSv por año, aproximadamente la mitad de la cual se debe a los efectos de los descendientes del radón. </a:t>
            </a:r>
            <a:endParaRPr/>
          </a:p>
          <a:p>
            <a:pPr indent="0" lvl="0" marL="0" rtl="0" algn="l">
              <a:spcBef>
                <a:spcPts val="0"/>
              </a:spcBef>
              <a:spcAft>
                <a:spcPts val="0"/>
              </a:spcAft>
              <a:buClr>
                <a:schemeClr val="dk1"/>
              </a:buClr>
              <a:buSzPts val="1200"/>
              <a:buFont typeface="Calibri"/>
              <a:buNone/>
            </a:pPr>
            <a:r>
              <a:t/>
            </a:r>
            <a:endParaRPr b="0" i="0">
              <a:solidFill>
                <a:srgbClr val="2A2A2A"/>
              </a:solidFill>
              <a:latin typeface="Merriweather"/>
              <a:ea typeface="Merriweather"/>
              <a:cs typeface="Merriweather"/>
              <a:sym typeface="Merriweather"/>
            </a:endParaRPr>
          </a:p>
          <a:p>
            <a:pPr indent="0" lvl="0" marL="0" rtl="0" algn="l">
              <a:spcBef>
                <a:spcPts val="0"/>
              </a:spcBef>
              <a:spcAft>
                <a:spcPts val="0"/>
              </a:spcAft>
              <a:buClr>
                <a:srgbClr val="2A2A2A"/>
              </a:buClr>
              <a:buSzPts val="1200"/>
              <a:buFont typeface="Merriweather"/>
              <a:buNone/>
            </a:pPr>
            <a:r>
              <a:rPr b="0" i="0" lang="es-MX">
                <a:solidFill>
                  <a:srgbClr val="2A2A2A"/>
                </a:solidFill>
                <a:latin typeface="Merriweather"/>
                <a:ea typeface="Merriweather"/>
                <a:cs typeface="Merriweather"/>
                <a:sym typeface="Merriweather"/>
              </a:rPr>
              <a:t>. Las exposiciones médicas de diagnóstico agregan alrededor de 0,4 mSv por año a esta cifra, las pruebas nucleares atmosféricas alrededor de 0,005 mSv por año, el accidente de Chernóbil 0,002 mSv por año y la producción de energía nuclear alrededor de 0,0002 mSv por año </a:t>
            </a:r>
            <a:r>
              <a:rPr b="0" baseline="30000" i="0" lang="es-MX" u="none" strike="noStrike">
                <a:solidFill>
                  <a:srgbClr val="006FB7"/>
                </a:solidFill>
                <a:latin typeface="Arial"/>
                <a:ea typeface="Arial"/>
                <a:cs typeface="Arial"/>
                <a:sym typeface="Arial"/>
              </a:rPr>
              <a:t>4</a:t>
            </a:r>
            <a:r>
              <a:rPr b="0" i="0" lang="es-MX">
                <a:solidFill>
                  <a:srgbClr val="2A2A2A"/>
                </a:solidFill>
                <a:latin typeface="Merriweather"/>
                <a:ea typeface="Merriweather"/>
                <a:cs typeface="Merriweather"/>
                <a:sym typeface="Merriweather"/>
              </a:rPr>
              <a:t> </a:t>
            </a:r>
            <a:endParaRPr/>
          </a:p>
          <a:p>
            <a:pPr indent="0" lvl="0" marL="0" rtl="0" algn="l">
              <a:spcBef>
                <a:spcPts val="0"/>
              </a:spcBef>
              <a:spcAft>
                <a:spcPts val="0"/>
              </a:spcAft>
              <a:buClr>
                <a:schemeClr val="dk1"/>
              </a:buClr>
              <a:buSzPts val="1200"/>
              <a:buFont typeface="Calibri"/>
              <a:buNone/>
            </a:pPr>
            <a:r>
              <a:t/>
            </a:r>
            <a:endParaRPr b="0" i="0">
              <a:solidFill>
                <a:srgbClr val="2A2A2A"/>
              </a:solidFill>
              <a:latin typeface="Merriweather"/>
              <a:ea typeface="Merriweather"/>
              <a:cs typeface="Merriweather"/>
              <a:sym typeface="Merriweather"/>
            </a:endParaRPr>
          </a:p>
          <a:p>
            <a:pPr indent="0" lvl="0" marL="0" rtl="0" algn="l">
              <a:spcBef>
                <a:spcPts val="0"/>
              </a:spcBef>
              <a:spcAft>
                <a:spcPts val="0"/>
              </a:spcAft>
              <a:buClr>
                <a:srgbClr val="202124"/>
              </a:buClr>
              <a:buSzPts val="1200"/>
              <a:buFont typeface="arial"/>
              <a:buNone/>
            </a:pPr>
            <a:r>
              <a:rPr b="0" i="0" lang="es-MX">
                <a:solidFill>
                  <a:srgbClr val="202124"/>
                </a:solidFill>
                <a:latin typeface="arial"/>
                <a:ea typeface="arial"/>
                <a:cs typeface="arial"/>
                <a:sym typeface="arial"/>
              </a:rPr>
              <a:t>Los materiales radiactivos y las radiaciones ionizantes se utilizan ampliamente en </a:t>
            </a:r>
            <a:r>
              <a:rPr b="1" i="0" lang="es-MX">
                <a:solidFill>
                  <a:srgbClr val="202124"/>
                </a:solidFill>
                <a:latin typeface="arial"/>
                <a:ea typeface="arial"/>
                <a:cs typeface="arial"/>
                <a:sym typeface="arial"/>
              </a:rPr>
              <a:t>medicina, industria, agricultura, docencia e investigación</a:t>
            </a:r>
            <a:r>
              <a:rPr b="0" i="0" lang="es-MX">
                <a:solidFill>
                  <a:srgbClr val="202124"/>
                </a:solidFill>
                <a:latin typeface="arial"/>
                <a:ea typeface="arial"/>
                <a:cs typeface="arial"/>
                <a:sym typeface="arial"/>
              </a:rPr>
              <a:t>. En medicina, el uso de radiaciones ionizantes se utiliza en la aplicación de técnicas de radiodiagnóstico, radioterapia y medicina nuclear</a:t>
            </a:r>
            <a:endParaRPr/>
          </a:p>
          <a:p>
            <a:pPr indent="0" lvl="0" marL="0" rtl="0" algn="l">
              <a:spcBef>
                <a:spcPts val="0"/>
              </a:spcBef>
              <a:spcAft>
                <a:spcPts val="0"/>
              </a:spcAft>
              <a:buClr>
                <a:srgbClr val="202124"/>
              </a:buClr>
              <a:buSzPts val="1200"/>
              <a:buFont typeface="arial"/>
              <a:buNone/>
            </a:pPr>
            <a:r>
              <a:rPr b="0" i="0" lang="es-MX">
                <a:solidFill>
                  <a:srgbClr val="202124"/>
                </a:solidFill>
                <a:latin typeface="arial"/>
                <a:ea typeface="arial"/>
                <a:cs typeface="arial"/>
                <a:sym typeface="arial"/>
              </a:rPr>
              <a:t>En Radiología se utilizan equipos emisores de radiación ionizante, en Medicina nuclear se utilizan fuentes abiertas y equipos emisores de RX como el tomógrafo en los sistemas heridos SPECT/CT y en radioterapia se usan equipos emisores de RX de alta energía. </a:t>
            </a:r>
            <a:endParaRPr/>
          </a:p>
          <a:p>
            <a:pPr indent="0" lvl="0" marL="0" rtl="0" algn="l">
              <a:spcBef>
                <a:spcPts val="0"/>
              </a:spcBef>
              <a:spcAft>
                <a:spcPts val="0"/>
              </a:spcAft>
              <a:buNone/>
            </a:pPr>
            <a:r>
              <a:t/>
            </a:r>
            <a:endParaRPr/>
          </a:p>
        </p:txBody>
      </p:sp>
      <p:sp>
        <p:nvSpPr>
          <p:cNvPr id="221" name="Google Shape;22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Para hablar de los riesgos radiológicos asociados a las prácticas médicas, es importante entender que es el riesgo, el riesgo es </a:t>
            </a:r>
            <a:r>
              <a:rPr b="0" i="0" lang="es-MX"/>
              <a:t>l</a:t>
            </a:r>
            <a:r>
              <a:rPr b="0" i="0" lang="es-MX">
                <a:solidFill>
                  <a:srgbClr val="000000"/>
                </a:solidFill>
                <a:latin typeface="Arial"/>
                <a:ea typeface="Arial"/>
                <a:cs typeface="Arial"/>
                <a:sym typeface="Arial"/>
              </a:rPr>
              <a:t>a probabilidad de la ocurrencia de un evento y sus consecuencias y se mide según la probabilidad de aparición y la importancia de sus consecuencias. </a:t>
            </a:r>
            <a:endParaRPr/>
          </a:p>
          <a:p>
            <a:pPr indent="0" lvl="0" marL="0" rtl="0" algn="l">
              <a:spcBef>
                <a:spcPts val="0"/>
              </a:spcBef>
              <a:spcAft>
                <a:spcPts val="0"/>
              </a:spcAft>
              <a:buNone/>
            </a:pPr>
            <a:r>
              <a:t/>
            </a:r>
            <a:endParaRPr b="0" i="0">
              <a:solidFill>
                <a:srgbClr val="000000"/>
              </a:solidFill>
              <a:latin typeface="Arial"/>
              <a:ea typeface="Arial"/>
              <a:cs typeface="Arial"/>
              <a:sym typeface="Arial"/>
            </a:endParaRPr>
          </a:p>
          <a:p>
            <a:pPr indent="0" lvl="0" marL="0" rtl="0" algn="l">
              <a:spcBef>
                <a:spcPts val="0"/>
              </a:spcBef>
              <a:spcAft>
                <a:spcPts val="0"/>
              </a:spcAft>
              <a:buNone/>
            </a:pPr>
            <a:r>
              <a:rPr b="0" i="0" lang="es-MX">
                <a:solidFill>
                  <a:srgbClr val="000000"/>
                </a:solidFill>
                <a:latin typeface="Arial"/>
                <a:ea typeface="Arial"/>
                <a:cs typeface="Arial"/>
                <a:sym typeface="Arial"/>
              </a:rPr>
              <a:t>Existen diferentes tipos de riesgo y entre ellos el riesgo físico que es producido por ruido, vibraciones, insuficiente iluminación, temperaturas extremas y la radiación. </a:t>
            </a:r>
            <a:endParaRPr/>
          </a:p>
          <a:p>
            <a:pPr indent="0" lvl="0" marL="0" rtl="0" algn="l">
              <a:spcBef>
                <a:spcPts val="0"/>
              </a:spcBef>
              <a:spcAft>
                <a:spcPts val="0"/>
              </a:spcAft>
              <a:buNone/>
            </a:pPr>
            <a:r>
              <a:rPr b="0" i="0" lang="es-MX">
                <a:solidFill>
                  <a:srgbClr val="000000"/>
                </a:solidFill>
                <a:latin typeface="Arial"/>
                <a:ea typeface="Arial"/>
                <a:cs typeface="Arial"/>
                <a:sym typeface="Arial"/>
              </a:rPr>
              <a:t>Los riesgos asociados a la radiación en la práctica médica se pueden producir en diferentes áreas, como: </a:t>
            </a:r>
            <a:endParaRPr/>
          </a:p>
          <a:p>
            <a:pPr indent="-76200" lvl="0" marL="0" rtl="0" algn="l">
              <a:spcBef>
                <a:spcPts val="0"/>
              </a:spcBef>
              <a:spcAft>
                <a:spcPts val="0"/>
              </a:spcAft>
              <a:buClr>
                <a:srgbClr val="000000"/>
              </a:buClr>
              <a:buSzPts val="1200"/>
              <a:buFont typeface="Arial"/>
              <a:buAutoNum type="arabicPeriod"/>
            </a:pPr>
            <a:r>
              <a:rPr b="0" i="0" lang="es-MX">
                <a:solidFill>
                  <a:srgbClr val="000000"/>
                </a:solidFill>
                <a:latin typeface="Arial"/>
                <a:ea typeface="Arial"/>
                <a:cs typeface="Arial"/>
                <a:sym typeface="Arial"/>
              </a:rPr>
              <a:t>Riesgo radiológico producido por el uso de rayos X en Radiología</a:t>
            </a:r>
            <a:endParaRPr/>
          </a:p>
          <a:p>
            <a:pPr indent="-76200" lvl="0" marL="0" rtl="0" algn="l">
              <a:spcBef>
                <a:spcPts val="0"/>
              </a:spcBef>
              <a:spcAft>
                <a:spcPts val="0"/>
              </a:spcAft>
              <a:buClr>
                <a:srgbClr val="000000"/>
              </a:buClr>
              <a:buSzPts val="1200"/>
              <a:buFont typeface="Arial"/>
              <a:buAutoNum type="arabicPeriod"/>
            </a:pPr>
            <a:r>
              <a:rPr b="0" i="0" lang="es-MX">
                <a:solidFill>
                  <a:srgbClr val="000000"/>
                </a:solidFill>
                <a:latin typeface="Arial"/>
                <a:ea typeface="Arial"/>
                <a:cs typeface="Arial"/>
                <a:sym typeface="Arial"/>
              </a:rPr>
              <a:t>Riesgos radiológicos producidos por el uso de fuentes abiertas en Medicina Nuclear y Radiofarmacia</a:t>
            </a:r>
            <a:endParaRPr b="0" i="0">
              <a:solidFill>
                <a:srgbClr val="000000"/>
              </a:solidFill>
              <a:latin typeface="Arial"/>
              <a:ea typeface="Arial"/>
              <a:cs typeface="Arial"/>
              <a:sym typeface="Arial"/>
            </a:endParaRPr>
          </a:p>
          <a:p>
            <a:pPr indent="-76200" lvl="0" marL="0" rtl="0" algn="l">
              <a:spcBef>
                <a:spcPts val="0"/>
              </a:spcBef>
              <a:spcAft>
                <a:spcPts val="0"/>
              </a:spcAft>
              <a:buClr>
                <a:srgbClr val="000000"/>
              </a:buClr>
              <a:buSzPts val="1200"/>
              <a:buFont typeface="Arial"/>
              <a:buAutoNum type="arabicPeriod"/>
            </a:pPr>
            <a:r>
              <a:rPr b="0" i="0" lang="es-MX">
                <a:solidFill>
                  <a:srgbClr val="000000"/>
                </a:solidFill>
                <a:latin typeface="Arial"/>
                <a:ea typeface="Arial"/>
                <a:cs typeface="Arial"/>
                <a:sym typeface="Arial"/>
              </a:rPr>
              <a:t>Riesgos radiológicos producidos por el uso de rayos X de alta energía, del orden de MeV en Radioterapia. </a:t>
            </a:r>
            <a:endParaRPr/>
          </a:p>
          <a:p>
            <a:pPr indent="0" lvl="0" marL="228600" rtl="0" algn="l">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228600" rtl="0" algn="l">
              <a:spcBef>
                <a:spcPts val="0"/>
              </a:spcBef>
              <a:spcAft>
                <a:spcPts val="0"/>
              </a:spcAft>
              <a:buClr>
                <a:srgbClr val="000000"/>
              </a:buClr>
              <a:buSzPts val="1200"/>
              <a:buFont typeface="Arial"/>
              <a:buNone/>
            </a:pPr>
            <a:r>
              <a:rPr b="0" i="0" lang="es-MX">
                <a:solidFill>
                  <a:srgbClr val="000000"/>
                </a:solidFill>
                <a:latin typeface="Arial"/>
                <a:ea typeface="Arial"/>
                <a:cs typeface="Arial"/>
                <a:sym typeface="Arial"/>
              </a:rPr>
              <a:t>A continuación hablaremos de cada uno de ellos. </a:t>
            </a:r>
            <a:endParaRPr b="0" i="0"/>
          </a:p>
          <a:p>
            <a:pPr indent="0" lvl="0" marL="0" rtl="0" algn="l">
              <a:spcBef>
                <a:spcPts val="0"/>
              </a:spcBef>
              <a:spcAft>
                <a:spcPts val="0"/>
              </a:spcAft>
              <a:buNone/>
            </a:pPr>
            <a:r>
              <a:t/>
            </a:r>
            <a:endParaRPr/>
          </a:p>
        </p:txBody>
      </p:sp>
      <p:sp>
        <p:nvSpPr>
          <p:cNvPr id="239" name="Google Shape;23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 name="Shape 18"/>
        <p:cNvGrpSpPr/>
        <p:nvPr/>
      </p:nvGrpSpPr>
      <p:grpSpPr>
        <a:xfrm>
          <a:off x="0" y="0"/>
          <a:ext cx="0" cy="0"/>
          <a:chOff x="0" y="0"/>
          <a:chExt cx="0" cy="0"/>
        </a:xfrm>
      </p:grpSpPr>
      <p:sp>
        <p:nvSpPr>
          <p:cNvPr id="19" name="Google Shape;19;p29"/>
          <p:cNvSpPr/>
          <p:nvPr/>
        </p:nvSpPr>
        <p:spPr>
          <a:xfrm>
            <a:off x="446534" y="3085765"/>
            <a:ext cx="11262866" cy="3304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9"/>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9"/>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2" name="Google Shape;22;p29"/>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DC7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DC7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9"/>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ADC7DC"/>
                </a:solidFill>
                <a:latin typeface="Gill Sans"/>
                <a:ea typeface="Gill Sans"/>
                <a:cs typeface="Gill Sans"/>
                <a:sym typeface="Gill Sans"/>
              </a:defRPr>
            </a:lvl1pPr>
            <a:lvl2pPr indent="0" lvl="1" marL="0" algn="r">
              <a:spcBef>
                <a:spcPts val="0"/>
              </a:spcBef>
              <a:buNone/>
              <a:defRPr b="0" i="0" sz="900" u="none" cap="none" strike="noStrike">
                <a:solidFill>
                  <a:srgbClr val="ADC7DC"/>
                </a:solidFill>
                <a:latin typeface="Gill Sans"/>
                <a:ea typeface="Gill Sans"/>
                <a:cs typeface="Gill Sans"/>
                <a:sym typeface="Gill Sans"/>
              </a:defRPr>
            </a:lvl2pPr>
            <a:lvl3pPr indent="0" lvl="2" marL="0" algn="r">
              <a:spcBef>
                <a:spcPts val="0"/>
              </a:spcBef>
              <a:buNone/>
              <a:defRPr b="0" i="0" sz="900" u="none" cap="none" strike="noStrike">
                <a:solidFill>
                  <a:srgbClr val="ADC7DC"/>
                </a:solidFill>
                <a:latin typeface="Gill Sans"/>
                <a:ea typeface="Gill Sans"/>
                <a:cs typeface="Gill Sans"/>
                <a:sym typeface="Gill Sans"/>
              </a:defRPr>
            </a:lvl3pPr>
            <a:lvl4pPr indent="0" lvl="3" marL="0" algn="r">
              <a:spcBef>
                <a:spcPts val="0"/>
              </a:spcBef>
              <a:buNone/>
              <a:defRPr b="0" i="0" sz="900" u="none" cap="none" strike="noStrike">
                <a:solidFill>
                  <a:srgbClr val="ADC7DC"/>
                </a:solidFill>
                <a:latin typeface="Gill Sans"/>
                <a:ea typeface="Gill Sans"/>
                <a:cs typeface="Gill Sans"/>
                <a:sym typeface="Gill Sans"/>
              </a:defRPr>
            </a:lvl4pPr>
            <a:lvl5pPr indent="0" lvl="4" marL="0" algn="r">
              <a:spcBef>
                <a:spcPts val="0"/>
              </a:spcBef>
              <a:buNone/>
              <a:defRPr b="0" i="0" sz="900" u="none" cap="none" strike="noStrike">
                <a:solidFill>
                  <a:srgbClr val="ADC7DC"/>
                </a:solidFill>
                <a:latin typeface="Gill Sans"/>
                <a:ea typeface="Gill Sans"/>
                <a:cs typeface="Gill Sans"/>
                <a:sym typeface="Gill Sans"/>
              </a:defRPr>
            </a:lvl5pPr>
            <a:lvl6pPr indent="0" lvl="5" marL="0" algn="r">
              <a:spcBef>
                <a:spcPts val="0"/>
              </a:spcBef>
              <a:buNone/>
              <a:defRPr b="0" i="0" sz="900" u="none" cap="none" strike="noStrike">
                <a:solidFill>
                  <a:srgbClr val="ADC7DC"/>
                </a:solidFill>
                <a:latin typeface="Gill Sans"/>
                <a:ea typeface="Gill Sans"/>
                <a:cs typeface="Gill Sans"/>
                <a:sym typeface="Gill Sans"/>
              </a:defRPr>
            </a:lvl6pPr>
            <a:lvl7pPr indent="0" lvl="6" marL="0" algn="r">
              <a:spcBef>
                <a:spcPts val="0"/>
              </a:spcBef>
              <a:buNone/>
              <a:defRPr b="0" i="0" sz="900" u="none" cap="none" strike="noStrike">
                <a:solidFill>
                  <a:srgbClr val="ADC7DC"/>
                </a:solidFill>
                <a:latin typeface="Gill Sans"/>
                <a:ea typeface="Gill Sans"/>
                <a:cs typeface="Gill Sans"/>
                <a:sym typeface="Gill Sans"/>
              </a:defRPr>
            </a:lvl7pPr>
            <a:lvl8pPr indent="0" lvl="7" marL="0" algn="r">
              <a:spcBef>
                <a:spcPts val="0"/>
              </a:spcBef>
              <a:buNone/>
              <a:defRPr b="0" i="0" sz="900" u="none" cap="none" strike="noStrike">
                <a:solidFill>
                  <a:srgbClr val="ADC7DC"/>
                </a:solidFill>
                <a:latin typeface="Gill Sans"/>
                <a:ea typeface="Gill Sans"/>
                <a:cs typeface="Gill Sans"/>
                <a:sym typeface="Gill Sans"/>
              </a:defRPr>
            </a:lvl8pPr>
            <a:lvl9pPr indent="0" lvl="8" marL="0" algn="r">
              <a:spcBef>
                <a:spcPts val="0"/>
              </a:spcBef>
              <a:buNone/>
              <a:defRPr b="0" i="0" sz="900" u="none" cap="none" strike="noStrike">
                <a:solidFill>
                  <a:srgbClr val="ADC7D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2" name="Shape 82"/>
        <p:cNvGrpSpPr/>
        <p:nvPr/>
      </p:nvGrpSpPr>
      <p:grpSpPr>
        <a:xfrm>
          <a:off x="0" y="0"/>
          <a:ext cx="0" cy="0"/>
          <a:chOff x="0" y="0"/>
          <a:chExt cx="0" cy="0"/>
        </a:xfrm>
      </p:grpSpPr>
      <p:sp>
        <p:nvSpPr>
          <p:cNvPr id="83" name="Google Shape;83;p38"/>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8"/>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8"/>
          <p:cNvSpPr txBox="1"/>
          <p:nvPr>
            <p:ph idx="1" type="body"/>
          </p:nvPr>
        </p:nvSpPr>
        <p:spPr>
          <a:xfrm rot="5400000">
            <a:off x="4334603" y="-1417408"/>
            <a:ext cx="3522794" cy="11029616"/>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6" name="Google Shape;86;p3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9" name="Shape 89"/>
        <p:cNvGrpSpPr/>
        <p:nvPr/>
      </p:nvGrpSpPr>
      <p:grpSpPr>
        <a:xfrm>
          <a:off x="0" y="0"/>
          <a:ext cx="0" cy="0"/>
          <a:chOff x="0" y="0"/>
          <a:chExt cx="0" cy="0"/>
        </a:xfrm>
      </p:grpSpPr>
      <p:sp>
        <p:nvSpPr>
          <p:cNvPr id="90" name="Google Shape;90;p39"/>
          <p:cNvSpPr/>
          <p:nvPr/>
        </p:nvSpPr>
        <p:spPr>
          <a:xfrm>
            <a:off x="8839201" y="599725"/>
            <a:ext cx="2906817" cy="58169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9"/>
          <p:cNvSpPr txBox="1"/>
          <p:nvPr>
            <p:ph type="title"/>
          </p:nvPr>
        </p:nvSpPr>
        <p:spPr>
          <a:xfrm rot="5400000">
            <a:off x="7249746" y="2265181"/>
            <a:ext cx="5183073" cy="200416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9"/>
          <p:cNvSpPr txBox="1"/>
          <p:nvPr>
            <p:ph idx="1" type="body"/>
          </p:nvPr>
        </p:nvSpPr>
        <p:spPr>
          <a:xfrm rot="5400000">
            <a:off x="2131526" y="-680877"/>
            <a:ext cx="5183073" cy="789627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3" name="Google Shape;93;p39"/>
          <p:cNvSpPr txBox="1"/>
          <p:nvPr>
            <p:ph idx="10" type="dt"/>
          </p:nvPr>
        </p:nvSpPr>
        <p:spPr>
          <a:xfrm>
            <a:off x="8993673" y="5956137"/>
            <a:ext cx="132814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DC7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9"/>
          <p:cNvSpPr txBox="1"/>
          <p:nvPr>
            <p:ph idx="11" type="ftr"/>
          </p:nvPr>
        </p:nvSpPr>
        <p:spPr>
          <a:xfrm>
            <a:off x="774923" y="5951811"/>
            <a:ext cx="789627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9"/>
          <p:cNvSpPr txBox="1"/>
          <p:nvPr>
            <p:ph idx="12" type="sldNum"/>
          </p:nvPr>
        </p:nvSpPr>
        <p:spPr>
          <a:xfrm>
            <a:off x="10446615" y="5956137"/>
            <a:ext cx="11641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ADC7DC"/>
                </a:solidFill>
                <a:latin typeface="Gill Sans"/>
                <a:ea typeface="Gill Sans"/>
                <a:cs typeface="Gill Sans"/>
                <a:sym typeface="Gill Sans"/>
              </a:defRPr>
            </a:lvl1pPr>
            <a:lvl2pPr indent="0" lvl="1" marL="0" algn="r">
              <a:spcBef>
                <a:spcPts val="0"/>
              </a:spcBef>
              <a:buNone/>
              <a:defRPr sz="900">
                <a:solidFill>
                  <a:srgbClr val="ADC7DC"/>
                </a:solidFill>
                <a:latin typeface="Gill Sans"/>
                <a:ea typeface="Gill Sans"/>
                <a:cs typeface="Gill Sans"/>
                <a:sym typeface="Gill Sans"/>
              </a:defRPr>
            </a:lvl2pPr>
            <a:lvl3pPr indent="0" lvl="2" marL="0" algn="r">
              <a:spcBef>
                <a:spcPts val="0"/>
              </a:spcBef>
              <a:buNone/>
              <a:defRPr sz="900">
                <a:solidFill>
                  <a:srgbClr val="ADC7DC"/>
                </a:solidFill>
                <a:latin typeface="Gill Sans"/>
                <a:ea typeface="Gill Sans"/>
                <a:cs typeface="Gill Sans"/>
                <a:sym typeface="Gill Sans"/>
              </a:defRPr>
            </a:lvl3pPr>
            <a:lvl4pPr indent="0" lvl="3" marL="0" algn="r">
              <a:spcBef>
                <a:spcPts val="0"/>
              </a:spcBef>
              <a:buNone/>
              <a:defRPr sz="900">
                <a:solidFill>
                  <a:srgbClr val="ADC7DC"/>
                </a:solidFill>
                <a:latin typeface="Gill Sans"/>
                <a:ea typeface="Gill Sans"/>
                <a:cs typeface="Gill Sans"/>
                <a:sym typeface="Gill Sans"/>
              </a:defRPr>
            </a:lvl4pPr>
            <a:lvl5pPr indent="0" lvl="4" marL="0" algn="r">
              <a:spcBef>
                <a:spcPts val="0"/>
              </a:spcBef>
              <a:buNone/>
              <a:defRPr sz="900">
                <a:solidFill>
                  <a:srgbClr val="ADC7DC"/>
                </a:solidFill>
                <a:latin typeface="Gill Sans"/>
                <a:ea typeface="Gill Sans"/>
                <a:cs typeface="Gill Sans"/>
                <a:sym typeface="Gill Sans"/>
              </a:defRPr>
            </a:lvl5pPr>
            <a:lvl6pPr indent="0" lvl="5" marL="0" algn="r">
              <a:spcBef>
                <a:spcPts val="0"/>
              </a:spcBef>
              <a:buNone/>
              <a:defRPr sz="900">
                <a:solidFill>
                  <a:srgbClr val="ADC7DC"/>
                </a:solidFill>
                <a:latin typeface="Gill Sans"/>
                <a:ea typeface="Gill Sans"/>
                <a:cs typeface="Gill Sans"/>
                <a:sym typeface="Gill Sans"/>
              </a:defRPr>
            </a:lvl6pPr>
            <a:lvl7pPr indent="0" lvl="6" marL="0" algn="r">
              <a:spcBef>
                <a:spcPts val="0"/>
              </a:spcBef>
              <a:buNone/>
              <a:defRPr sz="900">
                <a:solidFill>
                  <a:srgbClr val="ADC7DC"/>
                </a:solidFill>
                <a:latin typeface="Gill Sans"/>
                <a:ea typeface="Gill Sans"/>
                <a:cs typeface="Gill Sans"/>
                <a:sym typeface="Gill Sans"/>
              </a:defRPr>
            </a:lvl7pPr>
            <a:lvl8pPr indent="0" lvl="7" marL="0" algn="r">
              <a:spcBef>
                <a:spcPts val="0"/>
              </a:spcBef>
              <a:buNone/>
              <a:defRPr sz="900">
                <a:solidFill>
                  <a:srgbClr val="ADC7DC"/>
                </a:solidFill>
                <a:latin typeface="Gill Sans"/>
                <a:ea typeface="Gill Sans"/>
                <a:cs typeface="Gill Sans"/>
                <a:sym typeface="Gill Sans"/>
              </a:defRPr>
            </a:lvl8pPr>
            <a:lvl9pPr indent="0" lvl="8" marL="0" algn="r">
              <a:spcBef>
                <a:spcPts val="0"/>
              </a:spcBef>
              <a:buNone/>
              <a:defRPr sz="900">
                <a:solidFill>
                  <a:srgbClr val="ADC7D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5" name="Shape 25"/>
        <p:cNvGrpSpPr/>
        <p:nvPr/>
      </p:nvGrpSpPr>
      <p:grpSpPr>
        <a:xfrm>
          <a:off x="0" y="0"/>
          <a:ext cx="0" cy="0"/>
          <a:chOff x="0" y="0"/>
          <a:chExt cx="0" cy="0"/>
        </a:xfrm>
      </p:grpSpPr>
      <p:sp>
        <p:nvSpPr>
          <p:cNvPr id="26" name="Google Shape;26;p30"/>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0"/>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0"/>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9" name="Google Shape;29;p3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2" name="Shape 32"/>
        <p:cNvGrpSpPr/>
        <p:nvPr/>
      </p:nvGrpSpPr>
      <p:grpSpPr>
        <a:xfrm>
          <a:off x="0" y="0"/>
          <a:ext cx="0" cy="0"/>
          <a:chOff x="0" y="0"/>
          <a:chExt cx="0" cy="0"/>
        </a:xfrm>
      </p:grpSpPr>
      <p:sp>
        <p:nvSpPr>
          <p:cNvPr id="33" name="Google Shape;33;p31"/>
          <p:cNvSpPr/>
          <p:nvPr/>
        </p:nvSpPr>
        <p:spPr>
          <a:xfrm>
            <a:off x="440683"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1"/>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8" name="Shape 38"/>
        <p:cNvGrpSpPr/>
        <p:nvPr/>
      </p:nvGrpSpPr>
      <p:grpSpPr>
        <a:xfrm>
          <a:off x="0" y="0"/>
          <a:ext cx="0" cy="0"/>
          <a:chOff x="0" y="0"/>
          <a:chExt cx="0" cy="0"/>
        </a:xfrm>
      </p:grpSpPr>
      <p:sp>
        <p:nvSpPr>
          <p:cNvPr id="39" name="Google Shape;39;p3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2" name="Shape 42"/>
        <p:cNvGrpSpPr/>
        <p:nvPr/>
      </p:nvGrpSpPr>
      <p:grpSpPr>
        <a:xfrm>
          <a:off x="0" y="0"/>
          <a:ext cx="0" cy="0"/>
          <a:chOff x="0" y="0"/>
          <a:chExt cx="0" cy="0"/>
        </a:xfrm>
      </p:grpSpPr>
      <p:sp>
        <p:nvSpPr>
          <p:cNvPr id="43" name="Google Shape;43;p33"/>
          <p:cNvSpPr/>
          <p:nvPr/>
        </p:nvSpPr>
        <p:spPr>
          <a:xfrm>
            <a:off x="447817" y="5141974"/>
            <a:ext cx="11290860"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3"/>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b="0" sz="36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3"/>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656"/>
              <a:buNone/>
              <a:defRPr sz="1800" cap="none">
                <a:solidFill>
                  <a:schemeClr val="accent2"/>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46" name="Google Shape;46;p3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DC7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DC7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ADC7DC"/>
                </a:solidFill>
                <a:latin typeface="Gill Sans"/>
                <a:ea typeface="Gill Sans"/>
                <a:cs typeface="Gill Sans"/>
                <a:sym typeface="Gill Sans"/>
              </a:defRPr>
            </a:lvl1pPr>
            <a:lvl2pPr indent="0" lvl="1" marL="0" algn="r">
              <a:spcBef>
                <a:spcPts val="0"/>
              </a:spcBef>
              <a:buNone/>
              <a:defRPr sz="900">
                <a:solidFill>
                  <a:srgbClr val="ADC7DC"/>
                </a:solidFill>
                <a:latin typeface="Gill Sans"/>
                <a:ea typeface="Gill Sans"/>
                <a:cs typeface="Gill Sans"/>
                <a:sym typeface="Gill Sans"/>
              </a:defRPr>
            </a:lvl2pPr>
            <a:lvl3pPr indent="0" lvl="2" marL="0" algn="r">
              <a:spcBef>
                <a:spcPts val="0"/>
              </a:spcBef>
              <a:buNone/>
              <a:defRPr sz="900">
                <a:solidFill>
                  <a:srgbClr val="ADC7DC"/>
                </a:solidFill>
                <a:latin typeface="Gill Sans"/>
                <a:ea typeface="Gill Sans"/>
                <a:cs typeface="Gill Sans"/>
                <a:sym typeface="Gill Sans"/>
              </a:defRPr>
            </a:lvl3pPr>
            <a:lvl4pPr indent="0" lvl="3" marL="0" algn="r">
              <a:spcBef>
                <a:spcPts val="0"/>
              </a:spcBef>
              <a:buNone/>
              <a:defRPr sz="900">
                <a:solidFill>
                  <a:srgbClr val="ADC7DC"/>
                </a:solidFill>
                <a:latin typeface="Gill Sans"/>
                <a:ea typeface="Gill Sans"/>
                <a:cs typeface="Gill Sans"/>
                <a:sym typeface="Gill Sans"/>
              </a:defRPr>
            </a:lvl4pPr>
            <a:lvl5pPr indent="0" lvl="4" marL="0" algn="r">
              <a:spcBef>
                <a:spcPts val="0"/>
              </a:spcBef>
              <a:buNone/>
              <a:defRPr sz="900">
                <a:solidFill>
                  <a:srgbClr val="ADC7DC"/>
                </a:solidFill>
                <a:latin typeface="Gill Sans"/>
                <a:ea typeface="Gill Sans"/>
                <a:cs typeface="Gill Sans"/>
                <a:sym typeface="Gill Sans"/>
              </a:defRPr>
            </a:lvl5pPr>
            <a:lvl6pPr indent="0" lvl="5" marL="0" algn="r">
              <a:spcBef>
                <a:spcPts val="0"/>
              </a:spcBef>
              <a:buNone/>
              <a:defRPr sz="900">
                <a:solidFill>
                  <a:srgbClr val="ADC7DC"/>
                </a:solidFill>
                <a:latin typeface="Gill Sans"/>
                <a:ea typeface="Gill Sans"/>
                <a:cs typeface="Gill Sans"/>
                <a:sym typeface="Gill Sans"/>
              </a:defRPr>
            </a:lvl6pPr>
            <a:lvl7pPr indent="0" lvl="6" marL="0" algn="r">
              <a:spcBef>
                <a:spcPts val="0"/>
              </a:spcBef>
              <a:buNone/>
              <a:defRPr sz="900">
                <a:solidFill>
                  <a:srgbClr val="ADC7DC"/>
                </a:solidFill>
                <a:latin typeface="Gill Sans"/>
                <a:ea typeface="Gill Sans"/>
                <a:cs typeface="Gill Sans"/>
                <a:sym typeface="Gill Sans"/>
              </a:defRPr>
            </a:lvl7pPr>
            <a:lvl8pPr indent="0" lvl="7" marL="0" algn="r">
              <a:spcBef>
                <a:spcPts val="0"/>
              </a:spcBef>
              <a:buNone/>
              <a:defRPr sz="900">
                <a:solidFill>
                  <a:srgbClr val="ADC7DC"/>
                </a:solidFill>
                <a:latin typeface="Gill Sans"/>
                <a:ea typeface="Gill Sans"/>
                <a:cs typeface="Gill Sans"/>
                <a:sym typeface="Gill Sans"/>
              </a:defRPr>
            </a:lvl8pPr>
            <a:lvl9pPr indent="0" lvl="8" marL="0" algn="r">
              <a:spcBef>
                <a:spcPts val="0"/>
              </a:spcBef>
              <a:buNone/>
              <a:defRPr sz="900">
                <a:solidFill>
                  <a:srgbClr val="ADC7D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9" name="Shape 49"/>
        <p:cNvGrpSpPr/>
        <p:nvPr/>
      </p:nvGrpSpPr>
      <p:grpSpPr>
        <a:xfrm>
          <a:off x="0" y="0"/>
          <a:ext cx="0" cy="0"/>
          <a:chOff x="0" y="0"/>
          <a:chExt cx="0" cy="0"/>
        </a:xfrm>
      </p:grpSpPr>
      <p:sp>
        <p:nvSpPr>
          <p:cNvPr id="50" name="Google Shape;50;p34"/>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4"/>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3" name="Google Shape;53;p34"/>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4" name="Google Shape;54;p3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7" name="Shape 57"/>
        <p:cNvGrpSpPr/>
        <p:nvPr/>
      </p:nvGrpSpPr>
      <p:grpSpPr>
        <a:xfrm>
          <a:off x="0" y="0"/>
          <a:ext cx="0" cy="0"/>
          <a:chOff x="0" y="0"/>
          <a:chExt cx="0" cy="0"/>
        </a:xfrm>
      </p:grpSpPr>
      <p:sp>
        <p:nvSpPr>
          <p:cNvPr id="58" name="Google Shape;58;p35"/>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61" name="Google Shape;61;p35"/>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2" name="Google Shape;62;p35"/>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63" name="Google Shape;63;p35"/>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4" name="Google Shape;64;p3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7" name="Shape 67"/>
        <p:cNvGrpSpPr/>
        <p:nvPr/>
      </p:nvGrpSpPr>
      <p:grpSpPr>
        <a:xfrm>
          <a:off x="0" y="0"/>
          <a:ext cx="0" cy="0"/>
          <a:chOff x="0" y="0"/>
          <a:chExt cx="0" cy="0"/>
        </a:xfrm>
      </p:grpSpPr>
      <p:sp>
        <p:nvSpPr>
          <p:cNvPr id="68" name="Google Shape;68;p36"/>
          <p:cNvSpPr/>
          <p:nvPr/>
        </p:nvSpPr>
        <p:spPr>
          <a:xfrm>
            <a:off x="447817" y="5141973"/>
            <a:ext cx="11298200" cy="127470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6"/>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ADC7DC"/>
              </a:buClr>
              <a:buSzPts val="2000"/>
              <a:buFont typeface="Gill Sans"/>
              <a:buNone/>
              <a:defRPr b="0" sz="2000">
                <a:solidFill>
                  <a:srgbClr val="ADC7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 type="body"/>
          </p:nvPr>
        </p:nvSpPr>
        <p:spPr>
          <a:xfrm>
            <a:off x="447816" y="601200"/>
            <a:ext cx="11292840" cy="4204800"/>
          </a:xfrm>
          <a:prstGeom prst="rect">
            <a:avLst/>
          </a:prstGeom>
          <a:noFill/>
          <a:ln>
            <a:noFill/>
          </a:ln>
        </p:spPr>
        <p:txBody>
          <a:bodyPr anchorCtr="0" anchor="ctr" bIns="45700" lIns="91425" spcFirstLastPara="1" rIns="91425" wrap="square" tIns="45700">
            <a:normAutofit/>
          </a:bodyPr>
          <a:lstStyle>
            <a:lvl1pPr indent="-345440" lvl="0" marL="457200" algn="l">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71" name="Google Shape;71;p36"/>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spcBef>
                <a:spcPts val="220"/>
              </a:spcBef>
              <a:spcAft>
                <a:spcPts val="0"/>
              </a:spcAft>
              <a:buSzPts val="1012"/>
              <a:buNone/>
              <a:defRPr sz="1100">
                <a:solidFill>
                  <a:schemeClr val="lt1"/>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2" name="Google Shape;72;p3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DC7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DC7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ADC7DC"/>
                </a:solidFill>
                <a:latin typeface="Gill Sans"/>
                <a:ea typeface="Gill Sans"/>
                <a:cs typeface="Gill Sans"/>
                <a:sym typeface="Gill Sans"/>
              </a:defRPr>
            </a:lvl1pPr>
            <a:lvl2pPr indent="0" lvl="1" marL="0" algn="r">
              <a:spcBef>
                <a:spcPts val="0"/>
              </a:spcBef>
              <a:buNone/>
              <a:defRPr sz="900">
                <a:solidFill>
                  <a:srgbClr val="ADC7DC"/>
                </a:solidFill>
                <a:latin typeface="Gill Sans"/>
                <a:ea typeface="Gill Sans"/>
                <a:cs typeface="Gill Sans"/>
                <a:sym typeface="Gill Sans"/>
              </a:defRPr>
            </a:lvl2pPr>
            <a:lvl3pPr indent="0" lvl="2" marL="0" algn="r">
              <a:spcBef>
                <a:spcPts val="0"/>
              </a:spcBef>
              <a:buNone/>
              <a:defRPr sz="900">
                <a:solidFill>
                  <a:srgbClr val="ADC7DC"/>
                </a:solidFill>
                <a:latin typeface="Gill Sans"/>
                <a:ea typeface="Gill Sans"/>
                <a:cs typeface="Gill Sans"/>
                <a:sym typeface="Gill Sans"/>
              </a:defRPr>
            </a:lvl3pPr>
            <a:lvl4pPr indent="0" lvl="3" marL="0" algn="r">
              <a:spcBef>
                <a:spcPts val="0"/>
              </a:spcBef>
              <a:buNone/>
              <a:defRPr sz="900">
                <a:solidFill>
                  <a:srgbClr val="ADC7DC"/>
                </a:solidFill>
                <a:latin typeface="Gill Sans"/>
                <a:ea typeface="Gill Sans"/>
                <a:cs typeface="Gill Sans"/>
                <a:sym typeface="Gill Sans"/>
              </a:defRPr>
            </a:lvl4pPr>
            <a:lvl5pPr indent="0" lvl="4" marL="0" algn="r">
              <a:spcBef>
                <a:spcPts val="0"/>
              </a:spcBef>
              <a:buNone/>
              <a:defRPr sz="900">
                <a:solidFill>
                  <a:srgbClr val="ADC7DC"/>
                </a:solidFill>
                <a:latin typeface="Gill Sans"/>
                <a:ea typeface="Gill Sans"/>
                <a:cs typeface="Gill Sans"/>
                <a:sym typeface="Gill Sans"/>
              </a:defRPr>
            </a:lvl5pPr>
            <a:lvl6pPr indent="0" lvl="5" marL="0" algn="r">
              <a:spcBef>
                <a:spcPts val="0"/>
              </a:spcBef>
              <a:buNone/>
              <a:defRPr sz="900">
                <a:solidFill>
                  <a:srgbClr val="ADC7DC"/>
                </a:solidFill>
                <a:latin typeface="Gill Sans"/>
                <a:ea typeface="Gill Sans"/>
                <a:cs typeface="Gill Sans"/>
                <a:sym typeface="Gill Sans"/>
              </a:defRPr>
            </a:lvl6pPr>
            <a:lvl7pPr indent="0" lvl="6" marL="0" algn="r">
              <a:spcBef>
                <a:spcPts val="0"/>
              </a:spcBef>
              <a:buNone/>
              <a:defRPr sz="900">
                <a:solidFill>
                  <a:srgbClr val="ADC7DC"/>
                </a:solidFill>
                <a:latin typeface="Gill Sans"/>
                <a:ea typeface="Gill Sans"/>
                <a:cs typeface="Gill Sans"/>
                <a:sym typeface="Gill Sans"/>
              </a:defRPr>
            </a:lvl7pPr>
            <a:lvl8pPr indent="0" lvl="7" marL="0" algn="r">
              <a:spcBef>
                <a:spcPts val="0"/>
              </a:spcBef>
              <a:buNone/>
              <a:defRPr sz="900">
                <a:solidFill>
                  <a:srgbClr val="ADC7DC"/>
                </a:solidFill>
                <a:latin typeface="Gill Sans"/>
                <a:ea typeface="Gill Sans"/>
                <a:cs typeface="Gill Sans"/>
                <a:sym typeface="Gill Sans"/>
              </a:defRPr>
            </a:lvl8pPr>
            <a:lvl9pPr indent="0" lvl="8" marL="0" algn="r">
              <a:spcBef>
                <a:spcPts val="0"/>
              </a:spcBef>
              <a:buNone/>
              <a:defRPr sz="900">
                <a:solidFill>
                  <a:srgbClr val="ADC7D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5" name="Shape 75"/>
        <p:cNvGrpSpPr/>
        <p:nvPr/>
      </p:nvGrpSpPr>
      <p:grpSpPr>
        <a:xfrm>
          <a:off x="0" y="0"/>
          <a:ext cx="0" cy="0"/>
          <a:chOff x="0" y="0"/>
          <a:chExt cx="0" cy="0"/>
        </a:xfrm>
      </p:grpSpPr>
      <p:sp>
        <p:nvSpPr>
          <p:cNvPr id="76" name="Google Shape;76;p37"/>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Gill Sans"/>
              <a:buNone/>
              <a:defRPr b="0" sz="2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p:nvPr>
            <p:ph idx="2" type="pic"/>
          </p:nvPr>
        </p:nvSpPr>
        <p:spPr>
          <a:xfrm>
            <a:off x="447817" y="599725"/>
            <a:ext cx="11290859" cy="3557252"/>
          </a:xfrm>
          <a:prstGeom prst="rect">
            <a:avLst/>
          </a:prstGeom>
          <a:noFill/>
          <a:ln>
            <a:noFill/>
          </a:ln>
        </p:spPr>
      </p:sp>
      <p:sp>
        <p:nvSpPr>
          <p:cNvPr id="78" name="Google Shape;78;p37"/>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spcBef>
                <a:spcPts val="240"/>
              </a:spcBef>
              <a:spcAft>
                <a:spcPts val="0"/>
              </a:spcAft>
              <a:buSzPts val="1104"/>
              <a:buNone/>
              <a:defRPr sz="12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9" name="Google Shape;79;p3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28"/>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3" lvl="3" marL="18288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2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2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2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2"/>
                </a:solidFill>
                <a:latin typeface="Gill Sans"/>
                <a:ea typeface="Gill Sans"/>
                <a:cs typeface="Gill Sans"/>
                <a:sym typeface="Gill Sans"/>
              </a:defRPr>
            </a:lvl1pPr>
            <a:lvl2pPr indent="0" lvl="1" marL="0" marR="0" rtl="0" algn="r">
              <a:spcBef>
                <a:spcPts val="0"/>
              </a:spcBef>
              <a:buNone/>
              <a:defRPr b="0" i="0" sz="900" u="none" cap="none" strike="noStrike">
                <a:solidFill>
                  <a:schemeClr val="accent2"/>
                </a:solidFill>
                <a:latin typeface="Gill Sans"/>
                <a:ea typeface="Gill Sans"/>
                <a:cs typeface="Gill Sans"/>
                <a:sym typeface="Gill Sans"/>
              </a:defRPr>
            </a:lvl2pPr>
            <a:lvl3pPr indent="0" lvl="2" marL="0" marR="0" rtl="0" algn="r">
              <a:spcBef>
                <a:spcPts val="0"/>
              </a:spcBef>
              <a:buNone/>
              <a:defRPr b="0" i="0" sz="900" u="none" cap="none" strike="noStrike">
                <a:solidFill>
                  <a:schemeClr val="accent2"/>
                </a:solidFill>
                <a:latin typeface="Gill Sans"/>
                <a:ea typeface="Gill Sans"/>
                <a:cs typeface="Gill Sans"/>
                <a:sym typeface="Gill Sans"/>
              </a:defRPr>
            </a:lvl3pPr>
            <a:lvl4pPr indent="0" lvl="3" marL="0" marR="0" rtl="0" algn="r">
              <a:spcBef>
                <a:spcPts val="0"/>
              </a:spcBef>
              <a:buNone/>
              <a:defRPr b="0" i="0" sz="900" u="none" cap="none" strike="noStrike">
                <a:solidFill>
                  <a:schemeClr val="accent2"/>
                </a:solidFill>
                <a:latin typeface="Gill Sans"/>
                <a:ea typeface="Gill Sans"/>
                <a:cs typeface="Gill Sans"/>
                <a:sym typeface="Gill Sans"/>
              </a:defRPr>
            </a:lvl4pPr>
            <a:lvl5pPr indent="0" lvl="4" marL="0" marR="0" rtl="0" algn="r">
              <a:spcBef>
                <a:spcPts val="0"/>
              </a:spcBef>
              <a:buNone/>
              <a:defRPr b="0" i="0" sz="900" u="none" cap="none" strike="noStrike">
                <a:solidFill>
                  <a:schemeClr val="accent2"/>
                </a:solidFill>
                <a:latin typeface="Gill Sans"/>
                <a:ea typeface="Gill Sans"/>
                <a:cs typeface="Gill Sans"/>
                <a:sym typeface="Gill Sans"/>
              </a:defRPr>
            </a:lvl5pPr>
            <a:lvl6pPr indent="0" lvl="5" marL="0" marR="0" rtl="0" algn="r">
              <a:spcBef>
                <a:spcPts val="0"/>
              </a:spcBef>
              <a:buNone/>
              <a:defRPr b="0" i="0" sz="900" u="none" cap="none" strike="noStrike">
                <a:solidFill>
                  <a:schemeClr val="accent2"/>
                </a:solidFill>
                <a:latin typeface="Gill Sans"/>
                <a:ea typeface="Gill Sans"/>
                <a:cs typeface="Gill Sans"/>
                <a:sym typeface="Gill Sans"/>
              </a:defRPr>
            </a:lvl6pPr>
            <a:lvl7pPr indent="0" lvl="6" marL="0" marR="0" rtl="0" algn="r">
              <a:spcBef>
                <a:spcPts val="0"/>
              </a:spcBef>
              <a:buNone/>
              <a:defRPr b="0" i="0" sz="900" u="none" cap="none" strike="noStrike">
                <a:solidFill>
                  <a:schemeClr val="accent2"/>
                </a:solidFill>
                <a:latin typeface="Gill Sans"/>
                <a:ea typeface="Gill Sans"/>
                <a:cs typeface="Gill Sans"/>
                <a:sym typeface="Gill Sans"/>
              </a:defRPr>
            </a:lvl7pPr>
            <a:lvl8pPr indent="0" lvl="7" marL="0" marR="0" rtl="0" algn="r">
              <a:spcBef>
                <a:spcPts val="0"/>
              </a:spcBef>
              <a:buNone/>
              <a:defRPr b="0" i="0" sz="900" u="none" cap="none" strike="noStrike">
                <a:solidFill>
                  <a:schemeClr val="accent2"/>
                </a:solidFill>
                <a:latin typeface="Gill Sans"/>
                <a:ea typeface="Gill Sans"/>
                <a:cs typeface="Gill Sans"/>
                <a:sym typeface="Gill Sans"/>
              </a:defRPr>
            </a:lvl8pPr>
            <a:lvl9pPr indent="0" lvl="8" marL="0" marR="0" rtl="0" algn="r">
              <a:spcBef>
                <a:spcPts val="0"/>
              </a:spcBef>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5" name="Google Shape;15;p28"/>
          <p:cNvSpPr/>
          <p:nvPr/>
        </p:nvSpPr>
        <p:spPr>
          <a:xfrm>
            <a:off x="446534"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8"/>
          <p:cNvSpPr/>
          <p:nvPr/>
        </p:nvSpPr>
        <p:spPr>
          <a:xfrm>
            <a:off x="8042147" y="453643"/>
            <a:ext cx="3703320" cy="9855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8"/>
          <p:cNvSpPr/>
          <p:nvPr/>
        </p:nvSpPr>
        <p:spPr>
          <a:xfrm>
            <a:off x="4241830" y="457200"/>
            <a:ext cx="3703320" cy="9144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2.jpg"/><Relationship Id="rId4" Type="http://schemas.openxmlformats.org/officeDocument/2006/relationships/hyperlink" Target="https://www.google.com/imgres?imgurl=https://img.freepik.com/vector-premium/tomografia-computarizada-tomografia-computarizada-medico" TargetMode="External"/><Relationship Id="rId5" Type="http://schemas.openxmlformats.org/officeDocument/2006/relationships/hyperlink" Target="https://www.google.com/imgres?imgurl=https://img.freepik.com/vector-premium/tomografia-computarizada-tomografia-computarizada-medico" TargetMode="External"/><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8.jp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37.jp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41.png"/><Relationship Id="rId5"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3.jpg"/><Relationship Id="rId4" Type="http://schemas.openxmlformats.org/officeDocument/2006/relationships/image" Target="../media/image35.jpg"/><Relationship Id="rId5"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30.png"/><Relationship Id="rId5"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39.jpg"/><Relationship Id="rId5" Type="http://schemas.openxmlformats.org/officeDocument/2006/relationships/image" Target="../media/image25.png"/><Relationship Id="rId6"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15.jp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7.jpg"/><Relationship Id="rId7"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40.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599225" y="4015017"/>
            <a:ext cx="10993549" cy="147501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6000"/>
              <a:buFont typeface="Times New Roman"/>
              <a:buNone/>
            </a:pPr>
            <a:r>
              <a:rPr b="1" lang="es-MX" sz="6000">
                <a:solidFill>
                  <a:schemeClr val="lt1"/>
                </a:solidFill>
                <a:latin typeface="Times New Roman"/>
                <a:ea typeface="Times New Roman"/>
                <a:cs typeface="Times New Roman"/>
                <a:sym typeface="Times New Roman"/>
              </a:rPr>
              <a:t>MODULO 1: PROTECCIÓN RADIOLÓGICA </a:t>
            </a:r>
            <a:endParaRPr/>
          </a:p>
        </p:txBody>
      </p:sp>
      <p:pic>
        <p:nvPicPr>
          <p:cNvPr descr="Radproct - home" id="102" name="Google Shape;102;p1"/>
          <p:cNvPicPr preferRelativeResize="0"/>
          <p:nvPr/>
        </p:nvPicPr>
        <p:blipFill rotWithShape="1">
          <a:blip r:embed="rId3">
            <a:alphaModFix/>
          </a:blip>
          <a:srcRect b="0" l="0" r="0" t="0"/>
          <a:stretch/>
        </p:blipFill>
        <p:spPr>
          <a:xfrm>
            <a:off x="3829910" y="675739"/>
            <a:ext cx="3893253" cy="21672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0"/>
          <p:cNvSpPr txBox="1"/>
          <p:nvPr>
            <p:ph type="title"/>
          </p:nvPr>
        </p:nvSpPr>
        <p:spPr>
          <a:xfrm>
            <a:off x="473283" y="546245"/>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i="0" lang="es-MX" sz="2800">
                <a:latin typeface="Times New Roman"/>
                <a:ea typeface="Times New Roman"/>
                <a:cs typeface="Times New Roman"/>
                <a:sym typeface="Times New Roman"/>
              </a:rPr>
              <a:t>RIESGOS SEGÚN EL TIPO DE FUENTE</a:t>
            </a:r>
            <a:endParaRPr b="1">
              <a:latin typeface="Times New Roman"/>
              <a:ea typeface="Times New Roman"/>
              <a:cs typeface="Times New Roman"/>
              <a:sym typeface="Times New Roman"/>
            </a:endParaRPr>
          </a:p>
        </p:txBody>
      </p:sp>
      <p:sp>
        <p:nvSpPr>
          <p:cNvPr id="265" name="Google Shape;265;p10"/>
          <p:cNvSpPr txBox="1"/>
          <p:nvPr/>
        </p:nvSpPr>
        <p:spPr>
          <a:xfrm>
            <a:off x="473283" y="1201731"/>
            <a:ext cx="44635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3200">
                <a:solidFill>
                  <a:schemeClr val="lt1"/>
                </a:solidFill>
                <a:latin typeface="Times New Roman"/>
                <a:ea typeface="Times New Roman"/>
                <a:cs typeface="Times New Roman"/>
                <a:sym typeface="Times New Roman"/>
              </a:rPr>
              <a:t>Riesgo Radiológico</a:t>
            </a:r>
            <a:endParaRPr b="1" sz="3200">
              <a:solidFill>
                <a:schemeClr val="lt1"/>
              </a:solidFill>
              <a:latin typeface="Times New Roman"/>
              <a:ea typeface="Times New Roman"/>
              <a:cs typeface="Times New Roman"/>
              <a:sym typeface="Times New Roman"/>
            </a:endParaRPr>
          </a:p>
        </p:txBody>
      </p:sp>
      <p:sp>
        <p:nvSpPr>
          <p:cNvPr id="266" name="Google Shape;266;p10"/>
          <p:cNvSpPr/>
          <p:nvPr/>
        </p:nvSpPr>
        <p:spPr>
          <a:xfrm>
            <a:off x="5676092" y="2468617"/>
            <a:ext cx="6063006" cy="515935"/>
          </a:xfrm>
          <a:prstGeom prst="roundRect">
            <a:avLst>
              <a:gd fmla="val 1666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400">
                <a:solidFill>
                  <a:schemeClr val="dk1"/>
                </a:solidFill>
                <a:latin typeface="Gill Sans"/>
                <a:ea typeface="Gill Sans"/>
                <a:cs typeface="Gill Sans"/>
                <a:sym typeface="Gill Sans"/>
              </a:rPr>
              <a:t>Las estimaciones de Riesgo Radiológico</a:t>
            </a:r>
            <a:endParaRPr b="1" sz="2400">
              <a:solidFill>
                <a:schemeClr val="dk1"/>
              </a:solidFill>
              <a:latin typeface="Gill Sans"/>
              <a:ea typeface="Gill Sans"/>
              <a:cs typeface="Gill Sans"/>
              <a:sym typeface="Gill Sans"/>
            </a:endParaRPr>
          </a:p>
        </p:txBody>
      </p:sp>
      <p:sp>
        <p:nvSpPr>
          <p:cNvPr id="267" name="Google Shape;267;p10"/>
          <p:cNvSpPr/>
          <p:nvPr/>
        </p:nvSpPr>
        <p:spPr>
          <a:xfrm>
            <a:off x="5647765" y="1786506"/>
            <a:ext cx="6544235" cy="928116"/>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dk1"/>
                </a:solidFill>
                <a:latin typeface="Gill Sans"/>
                <a:ea typeface="Gill Sans"/>
                <a:cs typeface="Gill Sans"/>
                <a:sym typeface="Gill Sans"/>
              </a:rPr>
              <a:t>Se aplica a: </a:t>
            </a:r>
            <a:r>
              <a:rPr lang="es-MX" sz="1800">
                <a:solidFill>
                  <a:schemeClr val="dk1"/>
                </a:solidFill>
                <a:latin typeface="Gill Sans"/>
                <a:ea typeface="Gill Sans"/>
                <a:cs typeface="Gill Sans"/>
                <a:sym typeface="Gill Sans"/>
              </a:rPr>
              <a:t>Población trabajadora o a toda la población</a:t>
            </a:r>
            <a:endParaRPr/>
          </a:p>
        </p:txBody>
      </p:sp>
      <p:pic>
        <p:nvPicPr>
          <p:cNvPr descr="Grupo de edad - Iconos gratis de personas" id="268" name="Google Shape;268;p10"/>
          <p:cNvPicPr preferRelativeResize="0"/>
          <p:nvPr/>
        </p:nvPicPr>
        <p:blipFill rotWithShape="1">
          <a:blip r:embed="rId3">
            <a:alphaModFix/>
          </a:blip>
          <a:srcRect b="0" l="0" r="0" t="0"/>
          <a:stretch/>
        </p:blipFill>
        <p:spPr>
          <a:xfrm>
            <a:off x="6661351" y="3615006"/>
            <a:ext cx="1235276" cy="1235276"/>
          </a:xfrm>
          <a:prstGeom prst="rect">
            <a:avLst/>
          </a:prstGeom>
          <a:noFill/>
          <a:ln>
            <a:noFill/>
          </a:ln>
        </p:spPr>
      </p:pic>
      <p:sp>
        <p:nvSpPr>
          <p:cNvPr id="269" name="Google Shape;269;p10"/>
          <p:cNvSpPr txBox="1"/>
          <p:nvPr/>
        </p:nvSpPr>
        <p:spPr>
          <a:xfrm>
            <a:off x="6419237" y="3078275"/>
            <a:ext cx="1990165" cy="523220"/>
          </a:xfrm>
          <a:prstGeom prst="rect">
            <a:avLst/>
          </a:prstGeom>
          <a:gradFill>
            <a:gsLst>
              <a:gs pos="0">
                <a:srgbClr val="BDD1E2">
                  <a:alpha val="89803"/>
                </a:srgbClr>
              </a:gs>
              <a:gs pos="100000">
                <a:srgbClr val="95B5D1"/>
              </a:gs>
            </a:gsLst>
            <a:lin ang="5400000" scaled="0"/>
          </a:gradFill>
          <a:ln cap="rnd" cmpd="sng" w="12700">
            <a:solidFill>
              <a:srgbClr val="7AA4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800">
                <a:solidFill>
                  <a:schemeClr val="dk1"/>
                </a:solidFill>
                <a:latin typeface="Gill Sans"/>
                <a:ea typeface="Gill Sans"/>
                <a:cs typeface="Gill Sans"/>
                <a:sym typeface="Gill Sans"/>
              </a:rPr>
              <a:t>EDAD</a:t>
            </a:r>
            <a:endParaRPr/>
          </a:p>
        </p:txBody>
      </p:sp>
      <p:sp>
        <p:nvSpPr>
          <p:cNvPr id="270" name="Google Shape;270;p10"/>
          <p:cNvSpPr txBox="1"/>
          <p:nvPr/>
        </p:nvSpPr>
        <p:spPr>
          <a:xfrm>
            <a:off x="9189331" y="3067352"/>
            <a:ext cx="1990165" cy="523220"/>
          </a:xfrm>
          <a:prstGeom prst="rect">
            <a:avLst/>
          </a:prstGeom>
          <a:gradFill>
            <a:gsLst>
              <a:gs pos="0">
                <a:srgbClr val="BDD1E2">
                  <a:alpha val="89803"/>
                </a:srgbClr>
              </a:gs>
              <a:gs pos="100000">
                <a:srgbClr val="95B5D1"/>
              </a:gs>
            </a:gsLst>
            <a:lin ang="5400000" scaled="0"/>
          </a:gradFill>
          <a:ln cap="rnd" cmpd="sng" w="12700">
            <a:solidFill>
              <a:srgbClr val="7AA4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800">
                <a:solidFill>
                  <a:schemeClr val="dk1"/>
                </a:solidFill>
                <a:latin typeface="Gill Sans"/>
                <a:ea typeface="Gill Sans"/>
                <a:cs typeface="Gill Sans"/>
                <a:sym typeface="Gill Sans"/>
              </a:rPr>
              <a:t>SEXO</a:t>
            </a:r>
            <a:endParaRPr/>
          </a:p>
        </p:txBody>
      </p:sp>
      <p:pic>
        <p:nvPicPr>
          <p:cNvPr id="271" name="Google Shape;271;p10"/>
          <p:cNvPicPr preferRelativeResize="0"/>
          <p:nvPr/>
        </p:nvPicPr>
        <p:blipFill rotWithShape="1">
          <a:blip r:embed="rId4">
            <a:alphaModFix/>
          </a:blip>
          <a:srcRect b="0" l="0" r="0" t="0"/>
          <a:stretch/>
        </p:blipFill>
        <p:spPr>
          <a:xfrm>
            <a:off x="9565714" y="3471984"/>
            <a:ext cx="1587714" cy="1587714"/>
          </a:xfrm>
          <a:prstGeom prst="rect">
            <a:avLst/>
          </a:prstGeom>
          <a:noFill/>
          <a:ln>
            <a:noFill/>
          </a:ln>
        </p:spPr>
      </p:pic>
      <p:pic>
        <p:nvPicPr>
          <p:cNvPr id="272" name="Google Shape;272;p10"/>
          <p:cNvPicPr preferRelativeResize="0"/>
          <p:nvPr/>
        </p:nvPicPr>
        <p:blipFill rotWithShape="1">
          <a:blip r:embed="rId5">
            <a:alphaModFix/>
          </a:blip>
          <a:srcRect b="0" l="0" r="0" t="0"/>
          <a:stretch/>
        </p:blipFill>
        <p:spPr>
          <a:xfrm>
            <a:off x="6095999" y="4786486"/>
            <a:ext cx="5399349" cy="1235276"/>
          </a:xfrm>
          <a:prstGeom prst="rect">
            <a:avLst/>
          </a:prstGeom>
          <a:noFill/>
          <a:ln>
            <a:noFill/>
          </a:ln>
        </p:spPr>
      </p:pic>
      <p:sp>
        <p:nvSpPr>
          <p:cNvPr id="273" name="Google Shape;273;p10"/>
          <p:cNvSpPr/>
          <p:nvPr/>
        </p:nvSpPr>
        <p:spPr>
          <a:xfrm>
            <a:off x="5262925" y="2058161"/>
            <a:ext cx="6759388" cy="4560446"/>
          </a:xfrm>
          <a:prstGeom prst="roundRect">
            <a:avLst>
              <a:gd fmla="val 16667" name="adj"/>
            </a:avLst>
          </a:prstGeom>
          <a:noFill/>
          <a:ln cap="rnd" cmpd="sng" w="22225">
            <a:solidFill>
              <a:srgbClr val="6C84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4" name="Google Shape;274;p10"/>
          <p:cNvSpPr/>
          <p:nvPr/>
        </p:nvSpPr>
        <p:spPr>
          <a:xfrm>
            <a:off x="46949" y="2101351"/>
            <a:ext cx="5099113" cy="4384821"/>
          </a:xfrm>
          <a:prstGeom prst="roundRect">
            <a:avLst>
              <a:gd fmla="val 16667" name="adj"/>
            </a:avLst>
          </a:prstGeom>
          <a:noFill/>
          <a:ln cap="rnd" cmpd="sng" w="22225">
            <a:solidFill>
              <a:srgbClr val="6C84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s-MX" sz="1800">
                <a:solidFill>
                  <a:schemeClr val="dk1"/>
                </a:solidFill>
                <a:latin typeface="Gill Sans"/>
                <a:ea typeface="Gill Sans"/>
                <a:cs typeface="Gill Sans"/>
                <a:sym typeface="Gill Sans"/>
              </a:rPr>
              <a:t>Probabilidad de ocurrencia de un efecto como consecuencia de la exposición a radiaciones ionizantes y da lugar a la irradiación en condiciones anormales. </a:t>
            </a:r>
            <a:endParaRPr/>
          </a:p>
          <a:p>
            <a:pPr indent="0" lvl="0" marL="0" marR="0" rtl="0" algn="just">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just">
              <a:spcBef>
                <a:spcPts val="0"/>
              </a:spcBef>
              <a:spcAft>
                <a:spcPts val="0"/>
              </a:spcAft>
              <a:buNone/>
            </a:pPr>
            <a:r>
              <a:rPr b="1" lang="es-MX" sz="1800">
                <a:solidFill>
                  <a:schemeClr val="dk1"/>
                </a:solidFill>
                <a:latin typeface="Gill Sans"/>
                <a:ea typeface="Gill Sans"/>
                <a:cs typeface="Gill Sans"/>
                <a:sym typeface="Gill Sans"/>
              </a:rPr>
              <a:t>Irradiación Externa</a:t>
            </a:r>
            <a:endParaRPr/>
          </a:p>
          <a:p>
            <a:pPr indent="0" lvl="0" marL="0" marR="0" rtl="0" algn="just">
              <a:spcBef>
                <a:spcPts val="0"/>
              </a:spcBef>
              <a:spcAft>
                <a:spcPts val="0"/>
              </a:spcAft>
              <a:buNone/>
            </a:pPr>
            <a:r>
              <a:rPr lang="es-MX" sz="1800">
                <a:solidFill>
                  <a:schemeClr val="dk1"/>
                </a:solidFill>
                <a:latin typeface="Gill Sans"/>
                <a:ea typeface="Gill Sans"/>
                <a:cs typeface="Gill Sans"/>
                <a:sym typeface="Gill Sans"/>
              </a:rPr>
              <a:t>La fuente de radiación es exterior al individuo.</a:t>
            </a:r>
            <a:endParaRPr/>
          </a:p>
          <a:p>
            <a:pPr indent="0" lvl="0" marL="0" marR="0" rtl="0" algn="just">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just">
              <a:spcBef>
                <a:spcPts val="0"/>
              </a:spcBef>
              <a:spcAft>
                <a:spcPts val="0"/>
              </a:spcAft>
              <a:buNone/>
            </a:pPr>
            <a:r>
              <a:rPr b="1" lang="es-MX" sz="1800">
                <a:solidFill>
                  <a:schemeClr val="dk1"/>
                </a:solidFill>
                <a:latin typeface="Gill Sans"/>
                <a:ea typeface="Gill Sans"/>
                <a:cs typeface="Gill Sans"/>
                <a:sym typeface="Gill Sans"/>
              </a:rPr>
              <a:t>Contaminación Radiactiva</a:t>
            </a:r>
            <a:endParaRPr/>
          </a:p>
          <a:p>
            <a:pPr indent="0" lvl="0" marL="0" marR="0" rtl="0" algn="just">
              <a:spcBef>
                <a:spcPts val="0"/>
              </a:spcBef>
              <a:spcAft>
                <a:spcPts val="0"/>
              </a:spcAft>
              <a:buNone/>
            </a:pPr>
            <a:r>
              <a:rPr lang="es-MX" sz="1800">
                <a:solidFill>
                  <a:schemeClr val="dk1"/>
                </a:solidFill>
                <a:latin typeface="Gill Sans"/>
                <a:ea typeface="Gill Sans"/>
                <a:cs typeface="Gill Sans"/>
                <a:sym typeface="Gill Sans"/>
              </a:rPr>
              <a:t>Presencia no deseada de sustancias radioactivas en el entorno</a:t>
            </a:r>
            <a:endParaRPr/>
          </a:p>
          <a:p>
            <a:pPr indent="0" lvl="0" marL="0" marR="0" rtl="0" algn="just">
              <a:spcBef>
                <a:spcPts val="0"/>
              </a:spcBef>
              <a:spcAft>
                <a:spcPts val="0"/>
              </a:spcAft>
              <a:buNone/>
            </a:pPr>
            <a:r>
              <a:t/>
            </a:r>
            <a:endParaRPr b="1" sz="1800">
              <a:solidFill>
                <a:schemeClr val="dk1"/>
              </a:solidFill>
              <a:latin typeface="Gill Sans"/>
              <a:ea typeface="Gill Sans"/>
              <a:cs typeface="Gill Sans"/>
              <a:sym typeface="Gill Sans"/>
            </a:endParaRPr>
          </a:p>
          <a:p>
            <a:pPr indent="0" lvl="0" marL="0" marR="0" rtl="0" algn="just">
              <a:spcBef>
                <a:spcPts val="0"/>
              </a:spcBef>
              <a:spcAft>
                <a:spcPts val="0"/>
              </a:spcAft>
              <a:buNone/>
            </a:pPr>
            <a:r>
              <a:rPr b="1" lang="es-MX" sz="1800">
                <a:solidFill>
                  <a:schemeClr val="dk1"/>
                </a:solidFill>
                <a:latin typeface="Gill Sans"/>
                <a:ea typeface="Gill Sans"/>
                <a:cs typeface="Gill Sans"/>
                <a:sym typeface="Gill Sans"/>
              </a:rPr>
              <a:t>Irradiación Interna</a:t>
            </a:r>
            <a:endParaRPr/>
          </a:p>
          <a:p>
            <a:pPr indent="0" lvl="0" marL="0" marR="0" rtl="0" algn="just">
              <a:spcBef>
                <a:spcPts val="0"/>
              </a:spcBef>
              <a:spcAft>
                <a:spcPts val="0"/>
              </a:spcAft>
              <a:buNone/>
            </a:pPr>
            <a:r>
              <a:rPr lang="es-MX" sz="1800">
                <a:solidFill>
                  <a:schemeClr val="dk1"/>
                </a:solidFill>
                <a:latin typeface="Gill Sans"/>
                <a:ea typeface="Gill Sans"/>
                <a:cs typeface="Gill Sans"/>
                <a:sym typeface="Gill Sans"/>
              </a:rPr>
              <a:t>Cuando la irradiación entra en el cuerpo ya sea inhalado, ingerido o por medio de heridas. </a:t>
            </a:r>
            <a:endParaRPr/>
          </a:p>
        </p:txBody>
      </p:sp>
      <p:sp>
        <p:nvSpPr>
          <p:cNvPr id="275" name="Google Shape;275;p10"/>
          <p:cNvSpPr txBox="1"/>
          <p:nvPr/>
        </p:nvSpPr>
        <p:spPr>
          <a:xfrm>
            <a:off x="6024284" y="6035273"/>
            <a:ext cx="539935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100">
                <a:solidFill>
                  <a:schemeClr val="dk1"/>
                </a:solidFill>
                <a:latin typeface="Gill Sans"/>
                <a:ea typeface="Gill Sans"/>
                <a:cs typeface="Gill Sans"/>
                <a:sym typeface="Gill Sans"/>
              </a:rPr>
              <a:t>[5] https://es.slideshare.net/medinao/efectos-de-las-radiaciones-ionizantes-en-tejidos-y-organos-normales-del-paciente</a:t>
            </a:r>
            <a:endParaRPr sz="1100">
              <a:solidFill>
                <a:schemeClr val="dk1"/>
              </a:solidFill>
              <a:latin typeface="Gill Sans"/>
              <a:ea typeface="Gill Sans"/>
              <a:cs typeface="Gill Sans"/>
              <a:sym typeface="Gill Sans"/>
            </a:endParaRPr>
          </a:p>
        </p:txBody>
      </p:sp>
      <p:pic>
        <p:nvPicPr>
          <p:cNvPr descr="Radproct - home" id="276" name="Google Shape;276;p10"/>
          <p:cNvPicPr preferRelativeResize="0"/>
          <p:nvPr/>
        </p:nvPicPr>
        <p:blipFill rotWithShape="1">
          <a:blip r:embed="rId6">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1"/>
          <p:cNvSpPr txBox="1"/>
          <p:nvPr>
            <p:ph type="title"/>
          </p:nvPr>
        </p:nvSpPr>
        <p:spPr>
          <a:xfrm>
            <a:off x="473283" y="546245"/>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i="0" lang="es-MX" sz="2800">
                <a:latin typeface="Times New Roman"/>
                <a:ea typeface="Times New Roman"/>
                <a:cs typeface="Times New Roman"/>
                <a:sym typeface="Times New Roman"/>
              </a:rPr>
              <a:t>RIESGOS SEGÚN EL TIPO DE FUENTE</a:t>
            </a:r>
            <a:endParaRPr b="1">
              <a:latin typeface="Times New Roman"/>
              <a:ea typeface="Times New Roman"/>
              <a:cs typeface="Times New Roman"/>
              <a:sym typeface="Times New Roman"/>
            </a:endParaRPr>
          </a:p>
        </p:txBody>
      </p:sp>
      <p:sp>
        <p:nvSpPr>
          <p:cNvPr id="283" name="Google Shape;283;p11"/>
          <p:cNvSpPr txBox="1"/>
          <p:nvPr/>
        </p:nvSpPr>
        <p:spPr>
          <a:xfrm>
            <a:off x="473283" y="1201731"/>
            <a:ext cx="44635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3200">
                <a:solidFill>
                  <a:schemeClr val="lt1"/>
                </a:solidFill>
                <a:latin typeface="Times New Roman"/>
                <a:ea typeface="Times New Roman"/>
                <a:cs typeface="Times New Roman"/>
                <a:sym typeface="Times New Roman"/>
              </a:rPr>
              <a:t>Riesgo Radiológico</a:t>
            </a:r>
            <a:endParaRPr b="1" sz="3200">
              <a:solidFill>
                <a:schemeClr val="lt1"/>
              </a:solidFill>
              <a:latin typeface="Times New Roman"/>
              <a:ea typeface="Times New Roman"/>
              <a:cs typeface="Times New Roman"/>
              <a:sym typeface="Times New Roman"/>
            </a:endParaRPr>
          </a:p>
        </p:txBody>
      </p:sp>
      <p:sp>
        <p:nvSpPr>
          <p:cNvPr id="284" name="Google Shape;284;p11"/>
          <p:cNvSpPr/>
          <p:nvPr/>
        </p:nvSpPr>
        <p:spPr>
          <a:xfrm>
            <a:off x="1532964" y="1994206"/>
            <a:ext cx="8430185" cy="801493"/>
          </a:xfrm>
          <a:prstGeom prst="roundRect">
            <a:avLst>
              <a:gd fmla="val 1666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400">
                <a:solidFill>
                  <a:schemeClr val="dk1"/>
                </a:solidFill>
                <a:latin typeface="Gill Sans"/>
                <a:ea typeface="Gill Sans"/>
                <a:cs typeface="Gill Sans"/>
                <a:sym typeface="Gill Sans"/>
              </a:rPr>
              <a:t>¿ Como se identifican los riesgos radiológicos?</a:t>
            </a:r>
            <a:endParaRPr b="1" sz="2400">
              <a:solidFill>
                <a:schemeClr val="dk1"/>
              </a:solidFill>
              <a:latin typeface="Gill Sans"/>
              <a:ea typeface="Gill Sans"/>
              <a:cs typeface="Gill Sans"/>
              <a:sym typeface="Gill Sans"/>
            </a:endParaRPr>
          </a:p>
        </p:txBody>
      </p:sp>
      <p:sp>
        <p:nvSpPr>
          <p:cNvPr id="285" name="Google Shape;285;p11"/>
          <p:cNvSpPr txBox="1"/>
          <p:nvPr/>
        </p:nvSpPr>
        <p:spPr>
          <a:xfrm>
            <a:off x="1292352" y="2967045"/>
            <a:ext cx="2985247" cy="523220"/>
          </a:xfrm>
          <a:prstGeom prst="rect">
            <a:avLst/>
          </a:prstGeom>
          <a:gradFill>
            <a:gsLst>
              <a:gs pos="0">
                <a:srgbClr val="BDD1E2">
                  <a:alpha val="89803"/>
                </a:srgbClr>
              </a:gs>
              <a:gs pos="100000">
                <a:srgbClr val="95B5D1"/>
              </a:gs>
            </a:gsLst>
            <a:lin ang="5400000" scaled="0"/>
          </a:gradFill>
          <a:ln cap="rnd" cmpd="sng" w="12700">
            <a:solidFill>
              <a:srgbClr val="7AA4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800">
                <a:solidFill>
                  <a:schemeClr val="dk1"/>
                </a:solidFill>
                <a:latin typeface="Gill Sans"/>
                <a:ea typeface="Gill Sans"/>
                <a:cs typeface="Gill Sans"/>
                <a:sym typeface="Gill Sans"/>
              </a:rPr>
              <a:t>Fuente Externa</a:t>
            </a:r>
            <a:endParaRPr/>
          </a:p>
        </p:txBody>
      </p:sp>
      <p:sp>
        <p:nvSpPr>
          <p:cNvPr id="286" name="Google Shape;286;p11"/>
          <p:cNvSpPr txBox="1"/>
          <p:nvPr/>
        </p:nvSpPr>
        <p:spPr>
          <a:xfrm>
            <a:off x="7600951" y="2967045"/>
            <a:ext cx="3298698" cy="523220"/>
          </a:xfrm>
          <a:prstGeom prst="rect">
            <a:avLst/>
          </a:prstGeom>
          <a:gradFill>
            <a:gsLst>
              <a:gs pos="0">
                <a:srgbClr val="BDD1E2">
                  <a:alpha val="89803"/>
                </a:srgbClr>
              </a:gs>
              <a:gs pos="100000">
                <a:srgbClr val="95B5D1"/>
              </a:gs>
            </a:gsLst>
            <a:lin ang="5400000" scaled="0"/>
          </a:gradFill>
          <a:ln cap="rnd" cmpd="sng" w="12700">
            <a:solidFill>
              <a:srgbClr val="7AA4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800">
                <a:solidFill>
                  <a:schemeClr val="dk1"/>
                </a:solidFill>
                <a:latin typeface="Gill Sans"/>
                <a:ea typeface="Gill Sans"/>
                <a:cs typeface="Gill Sans"/>
                <a:sym typeface="Gill Sans"/>
              </a:rPr>
              <a:t>Contaminación</a:t>
            </a:r>
            <a:endParaRPr/>
          </a:p>
        </p:txBody>
      </p:sp>
      <p:sp>
        <p:nvSpPr>
          <p:cNvPr id="287" name="Google Shape;287;p11"/>
          <p:cNvSpPr/>
          <p:nvPr/>
        </p:nvSpPr>
        <p:spPr>
          <a:xfrm>
            <a:off x="609600" y="3828717"/>
            <a:ext cx="5276850" cy="2104267"/>
          </a:xfrm>
          <a:prstGeom prst="roundRect">
            <a:avLst>
              <a:gd fmla="val 16667" name="adj"/>
            </a:avLst>
          </a:prstGeom>
          <a:noFill/>
          <a:ln cap="rnd" cmpd="sng" w="222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MX" sz="3200">
                <a:solidFill>
                  <a:schemeClr val="dk1"/>
                </a:solidFill>
                <a:latin typeface="Gill Sans"/>
                <a:ea typeface="Gill Sans"/>
                <a:cs typeface="Gill Sans"/>
                <a:sym typeface="Gill Sans"/>
              </a:rPr>
              <a:t>Determinar:</a:t>
            </a:r>
            <a:endParaRPr/>
          </a:p>
          <a:p>
            <a:pPr indent="-285750" lvl="0" marL="285750" marR="0" rtl="0" algn="l">
              <a:spcBef>
                <a:spcPts val="0"/>
              </a:spcBef>
              <a:spcAft>
                <a:spcPts val="0"/>
              </a:spcAft>
              <a:buClr>
                <a:schemeClr val="dk1"/>
              </a:buClr>
              <a:buSzPts val="3200"/>
              <a:buFont typeface="Arial"/>
              <a:buChar char="•"/>
            </a:pPr>
            <a:r>
              <a:rPr lang="es-MX" sz="3200">
                <a:solidFill>
                  <a:schemeClr val="dk1"/>
                </a:solidFill>
                <a:latin typeface="Gill Sans"/>
                <a:ea typeface="Gill Sans"/>
                <a:cs typeface="Gill Sans"/>
                <a:sym typeface="Gill Sans"/>
              </a:rPr>
              <a:t>Actividad</a:t>
            </a:r>
            <a:endParaRPr/>
          </a:p>
          <a:p>
            <a:pPr indent="-285750" lvl="0" marL="285750" marR="0" rtl="0" algn="l">
              <a:spcBef>
                <a:spcPts val="0"/>
              </a:spcBef>
              <a:spcAft>
                <a:spcPts val="0"/>
              </a:spcAft>
              <a:buClr>
                <a:schemeClr val="dk1"/>
              </a:buClr>
              <a:buSzPts val="3200"/>
              <a:buFont typeface="Arial"/>
              <a:buChar char="•"/>
            </a:pPr>
            <a:r>
              <a:rPr lang="es-MX" sz="3200">
                <a:solidFill>
                  <a:schemeClr val="dk1"/>
                </a:solidFill>
                <a:latin typeface="Gill Sans"/>
                <a:ea typeface="Gill Sans"/>
                <a:cs typeface="Gill Sans"/>
                <a:sym typeface="Gill Sans"/>
              </a:rPr>
              <a:t>Tipo de emisión</a:t>
            </a:r>
            <a:endParaRPr/>
          </a:p>
          <a:p>
            <a:pPr indent="-285750" lvl="0" marL="285750" marR="0" rtl="0" algn="l">
              <a:spcBef>
                <a:spcPts val="0"/>
              </a:spcBef>
              <a:spcAft>
                <a:spcPts val="0"/>
              </a:spcAft>
              <a:buClr>
                <a:schemeClr val="dk1"/>
              </a:buClr>
              <a:buSzPts val="3200"/>
              <a:buFont typeface="Arial"/>
              <a:buChar char="•"/>
            </a:pPr>
            <a:r>
              <a:rPr lang="es-MX" sz="3200">
                <a:solidFill>
                  <a:schemeClr val="dk1"/>
                </a:solidFill>
                <a:latin typeface="Gill Sans"/>
                <a:ea typeface="Gill Sans"/>
                <a:cs typeface="Gill Sans"/>
                <a:sym typeface="Gill Sans"/>
              </a:rPr>
              <a:t>Energía</a:t>
            </a:r>
            <a:endParaRPr/>
          </a:p>
        </p:txBody>
      </p:sp>
      <p:sp>
        <p:nvSpPr>
          <p:cNvPr id="288" name="Google Shape;288;p11"/>
          <p:cNvSpPr/>
          <p:nvPr/>
        </p:nvSpPr>
        <p:spPr>
          <a:xfrm>
            <a:off x="6305552" y="3828716"/>
            <a:ext cx="5886448" cy="2104267"/>
          </a:xfrm>
          <a:prstGeom prst="roundRect">
            <a:avLst>
              <a:gd fmla="val 16667" name="adj"/>
            </a:avLst>
          </a:prstGeom>
          <a:noFill/>
          <a:ln cap="rnd" cmpd="sng" w="222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3200">
                <a:solidFill>
                  <a:schemeClr val="dk1"/>
                </a:solidFill>
                <a:latin typeface="Gill Sans"/>
                <a:ea typeface="Gill Sans"/>
                <a:cs typeface="Gill Sans"/>
                <a:sym typeface="Gill Sans"/>
              </a:rPr>
              <a:t>Externa o Interna</a:t>
            </a:r>
            <a:endParaRPr/>
          </a:p>
          <a:p>
            <a:pPr indent="0" lvl="0" marL="0" marR="0" rtl="0" algn="l">
              <a:spcBef>
                <a:spcPts val="0"/>
              </a:spcBef>
              <a:spcAft>
                <a:spcPts val="0"/>
              </a:spcAft>
              <a:buNone/>
            </a:pPr>
            <a:r>
              <a:rPr lang="es-MX" sz="2000">
                <a:solidFill>
                  <a:schemeClr val="dk1"/>
                </a:solidFill>
                <a:latin typeface="Gill Sans"/>
                <a:ea typeface="Gill Sans"/>
                <a:cs typeface="Gill Sans"/>
                <a:sym typeface="Gill Sans"/>
              </a:rPr>
              <a:t>- </a:t>
            </a:r>
            <a:r>
              <a:rPr lang="es-MX" sz="2800">
                <a:solidFill>
                  <a:schemeClr val="dk1"/>
                </a:solidFill>
                <a:latin typeface="Gill Sans"/>
                <a:ea typeface="Gill Sans"/>
                <a:cs typeface="Gill Sans"/>
                <a:sym typeface="Gill Sans"/>
              </a:rPr>
              <a:t>Tipo de isotopo y las características físicas del isotopo</a:t>
            </a:r>
            <a:endParaRPr sz="2000">
              <a:solidFill>
                <a:schemeClr val="dk1"/>
              </a:solidFill>
              <a:latin typeface="Gill Sans"/>
              <a:ea typeface="Gill Sans"/>
              <a:cs typeface="Gill Sans"/>
              <a:sym typeface="Gill Sans"/>
            </a:endParaRPr>
          </a:p>
        </p:txBody>
      </p:sp>
      <p:pic>
        <p:nvPicPr>
          <p:cNvPr descr="Radproct - home" id="289" name="Google Shape;289;p11"/>
          <p:cNvPicPr preferRelativeResize="0"/>
          <p:nvPr/>
        </p:nvPicPr>
        <p:blipFill rotWithShape="1">
          <a:blip r:embed="rId3">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2"/>
          <p:cNvSpPr txBox="1"/>
          <p:nvPr>
            <p:ph type="title"/>
          </p:nvPr>
        </p:nvSpPr>
        <p:spPr>
          <a:xfrm>
            <a:off x="473283" y="546245"/>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i="0" lang="es-MX" sz="2800">
                <a:latin typeface="Times New Roman"/>
                <a:ea typeface="Times New Roman"/>
                <a:cs typeface="Times New Roman"/>
                <a:sym typeface="Times New Roman"/>
              </a:rPr>
              <a:t>RIESGOS SEGÚN EL TIPO DE FUENTE</a:t>
            </a:r>
            <a:endParaRPr b="1">
              <a:latin typeface="Times New Roman"/>
              <a:ea typeface="Times New Roman"/>
              <a:cs typeface="Times New Roman"/>
              <a:sym typeface="Times New Roman"/>
            </a:endParaRPr>
          </a:p>
        </p:txBody>
      </p:sp>
      <p:sp>
        <p:nvSpPr>
          <p:cNvPr id="296" name="Google Shape;296;p12"/>
          <p:cNvSpPr txBox="1"/>
          <p:nvPr/>
        </p:nvSpPr>
        <p:spPr>
          <a:xfrm>
            <a:off x="473283" y="1201731"/>
            <a:ext cx="951980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3200">
                <a:solidFill>
                  <a:schemeClr val="lt1"/>
                </a:solidFill>
                <a:latin typeface="Times New Roman"/>
                <a:ea typeface="Times New Roman"/>
                <a:cs typeface="Times New Roman"/>
                <a:sym typeface="Times New Roman"/>
              </a:rPr>
              <a:t>Riesgo Radiológicos en radiología </a:t>
            </a:r>
            <a:endParaRPr b="1" sz="3200">
              <a:solidFill>
                <a:schemeClr val="lt1"/>
              </a:solidFill>
              <a:latin typeface="Times New Roman"/>
              <a:ea typeface="Times New Roman"/>
              <a:cs typeface="Times New Roman"/>
              <a:sym typeface="Times New Roman"/>
            </a:endParaRPr>
          </a:p>
        </p:txBody>
      </p:sp>
      <p:sp>
        <p:nvSpPr>
          <p:cNvPr id="297" name="Google Shape;297;p12"/>
          <p:cNvSpPr txBox="1"/>
          <p:nvPr/>
        </p:nvSpPr>
        <p:spPr>
          <a:xfrm>
            <a:off x="473284" y="1956564"/>
            <a:ext cx="11382208" cy="20005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70C0"/>
              </a:buClr>
              <a:buSzPts val="2400"/>
              <a:buFont typeface="Gill Sans"/>
              <a:buNone/>
            </a:pPr>
            <a:r>
              <a:rPr b="1" lang="es-MX" sz="2400">
                <a:solidFill>
                  <a:srgbClr val="0070C0"/>
                </a:solidFill>
                <a:latin typeface="Gill Sans"/>
                <a:ea typeface="Gill Sans"/>
                <a:cs typeface="Gill Sans"/>
                <a:sym typeface="Gill Sans"/>
              </a:rPr>
              <a:t>POSIBLES RIESGOS: </a:t>
            </a:r>
            <a:r>
              <a:rPr b="1" lang="es-MX" sz="2200">
                <a:solidFill>
                  <a:schemeClr val="dk1"/>
                </a:solidFill>
                <a:latin typeface="Gill Sans"/>
                <a:ea typeface="Gill Sans"/>
                <a:cs typeface="Gill Sans"/>
                <a:sym typeface="Gill Sans"/>
              </a:rPr>
              <a:t>Irradiación externa</a:t>
            </a:r>
            <a:r>
              <a:rPr lang="es-MX" sz="2200">
                <a:solidFill>
                  <a:schemeClr val="dk1"/>
                </a:solidFill>
                <a:latin typeface="Gill Sans"/>
                <a:ea typeface="Gill Sans"/>
                <a:cs typeface="Gill Sans"/>
                <a:sym typeface="Gill Sans"/>
              </a:rPr>
              <a:t> que se produce cuando esta en funcionamiento el tubo de rayos X.</a:t>
            </a:r>
            <a:endParaRPr/>
          </a:p>
          <a:p>
            <a:pPr indent="-285750" lvl="0" marL="285750" marR="0" rtl="0" algn="just">
              <a:spcBef>
                <a:spcPts val="0"/>
              </a:spcBef>
              <a:spcAft>
                <a:spcPts val="0"/>
              </a:spcAft>
              <a:buClr>
                <a:schemeClr val="dk1"/>
              </a:buClr>
              <a:buSzPts val="2000"/>
              <a:buFont typeface="Arial"/>
              <a:buChar char="•"/>
            </a:pPr>
            <a:r>
              <a:rPr lang="es-MX" sz="2000">
                <a:solidFill>
                  <a:schemeClr val="dk1"/>
                </a:solidFill>
                <a:latin typeface="Gill Sans"/>
                <a:ea typeface="Gill Sans"/>
                <a:cs typeface="Gill Sans"/>
                <a:sym typeface="Gill Sans"/>
              </a:rPr>
              <a:t>Tomografía computarizada</a:t>
            </a:r>
            <a:endParaRPr/>
          </a:p>
          <a:p>
            <a:pPr indent="-285750" lvl="0" marL="285750" marR="0" rtl="0" algn="just">
              <a:spcBef>
                <a:spcPts val="0"/>
              </a:spcBef>
              <a:spcAft>
                <a:spcPts val="0"/>
              </a:spcAft>
              <a:buClr>
                <a:schemeClr val="dk1"/>
              </a:buClr>
              <a:buSzPts val="2000"/>
              <a:buFont typeface="Arial"/>
              <a:buChar char="•"/>
            </a:pPr>
            <a:r>
              <a:rPr lang="es-MX" sz="2000">
                <a:solidFill>
                  <a:schemeClr val="dk1"/>
                </a:solidFill>
                <a:latin typeface="Gill Sans"/>
                <a:ea typeface="Gill Sans"/>
                <a:cs typeface="Gill Sans"/>
                <a:sym typeface="Gill Sans"/>
              </a:rPr>
              <a:t>Radiología Convencional</a:t>
            </a:r>
            <a:endParaRPr/>
          </a:p>
          <a:p>
            <a:pPr indent="-285750" lvl="0" marL="285750" marR="0" rtl="0" algn="just">
              <a:spcBef>
                <a:spcPts val="0"/>
              </a:spcBef>
              <a:spcAft>
                <a:spcPts val="0"/>
              </a:spcAft>
              <a:buClr>
                <a:schemeClr val="dk1"/>
              </a:buClr>
              <a:buSzPts val="2000"/>
              <a:buFont typeface="Arial"/>
              <a:buChar char="•"/>
            </a:pPr>
            <a:r>
              <a:rPr lang="es-MX" sz="2000">
                <a:solidFill>
                  <a:schemeClr val="dk1"/>
                </a:solidFill>
                <a:latin typeface="Gill Sans"/>
                <a:ea typeface="Gill Sans"/>
                <a:cs typeface="Gill Sans"/>
                <a:sym typeface="Gill Sans"/>
              </a:rPr>
              <a:t>Procedimientos Intervencionistas (Angiografías)</a:t>
            </a:r>
            <a:endParaRPr sz="2000">
              <a:solidFill>
                <a:schemeClr val="dk1"/>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t/>
            </a:r>
            <a:endParaRPr sz="1800">
              <a:solidFill>
                <a:schemeClr val="dk1"/>
              </a:solidFill>
              <a:latin typeface="Arial"/>
              <a:ea typeface="Arial"/>
              <a:cs typeface="Arial"/>
              <a:sym typeface="Arial"/>
            </a:endParaRPr>
          </a:p>
        </p:txBody>
      </p:sp>
      <p:sp>
        <p:nvSpPr>
          <p:cNvPr id="298" name="Google Shape;298;p12"/>
          <p:cNvSpPr txBox="1"/>
          <p:nvPr/>
        </p:nvSpPr>
        <p:spPr>
          <a:xfrm>
            <a:off x="5998028" y="5049636"/>
            <a:ext cx="5867399"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MX" sz="2000">
                <a:solidFill>
                  <a:srgbClr val="0070C0"/>
                </a:solidFill>
                <a:latin typeface="Open Sans"/>
                <a:ea typeface="Open Sans"/>
                <a:cs typeface="Open Sans"/>
                <a:sym typeface="Open Sans"/>
              </a:rPr>
              <a:t>Ejemplo:</a:t>
            </a:r>
            <a:endParaRPr/>
          </a:p>
          <a:p>
            <a:pPr indent="0" lvl="0" marL="0" marR="0" rtl="0" algn="just">
              <a:spcBef>
                <a:spcPts val="0"/>
              </a:spcBef>
              <a:spcAft>
                <a:spcPts val="0"/>
              </a:spcAft>
              <a:buNone/>
            </a:pPr>
            <a:r>
              <a:rPr b="1" i="0" lang="es-MX" sz="2000">
                <a:solidFill>
                  <a:srgbClr val="0070C0"/>
                </a:solidFill>
                <a:latin typeface="Open Sans"/>
                <a:ea typeface="Open Sans"/>
                <a:cs typeface="Open Sans"/>
                <a:sym typeface="Open Sans"/>
              </a:rPr>
              <a:t>Una angiografía pulmonar con CT, realizada habitualmente para detectar una embolia pulmonar, aplica tanta radiación en las mamas como unas 10 a 25 mamografías.</a:t>
            </a:r>
            <a:endParaRPr b="1" sz="2000">
              <a:solidFill>
                <a:srgbClr val="0070C0"/>
              </a:solidFill>
              <a:latin typeface="Gill Sans"/>
              <a:ea typeface="Gill Sans"/>
              <a:cs typeface="Gill Sans"/>
              <a:sym typeface="Gill Sans"/>
            </a:endParaRPr>
          </a:p>
        </p:txBody>
      </p:sp>
      <p:sp>
        <p:nvSpPr>
          <p:cNvPr id="299" name="Google Shape;299;p12"/>
          <p:cNvSpPr/>
          <p:nvPr/>
        </p:nvSpPr>
        <p:spPr>
          <a:xfrm>
            <a:off x="5988091" y="2672588"/>
            <a:ext cx="5867400" cy="2228849"/>
          </a:xfrm>
          <a:prstGeom prst="rect">
            <a:avLst/>
          </a:prstGeom>
          <a:solidFill>
            <a:schemeClr val="lt1"/>
          </a:solidFill>
          <a:ln cap="rnd" cmpd="sng" w="222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s-MX" sz="1900">
                <a:solidFill>
                  <a:srgbClr val="000000"/>
                </a:solidFill>
                <a:latin typeface="Open Sans"/>
                <a:ea typeface="Open Sans"/>
                <a:cs typeface="Open Sans"/>
                <a:sym typeface="Open Sans"/>
              </a:rPr>
              <a:t>El riesgo es más alto en los pacientes jóvenes, ya que:</a:t>
            </a:r>
            <a:endParaRPr/>
          </a:p>
          <a:p>
            <a:pPr indent="-120650" lvl="0" marL="0" marR="0" rtl="0" algn="l">
              <a:spcBef>
                <a:spcPts val="0"/>
              </a:spcBef>
              <a:spcAft>
                <a:spcPts val="0"/>
              </a:spcAft>
              <a:buClr>
                <a:srgbClr val="000000"/>
              </a:buClr>
              <a:buSzPts val="1900"/>
              <a:buFont typeface="Arial"/>
              <a:buChar char="•"/>
            </a:pPr>
            <a:r>
              <a:rPr b="0" i="0" lang="es-MX" sz="1900">
                <a:solidFill>
                  <a:srgbClr val="000000"/>
                </a:solidFill>
                <a:latin typeface="Open Sans"/>
                <a:ea typeface="Open Sans"/>
                <a:cs typeface="Open Sans"/>
                <a:sym typeface="Open Sans"/>
              </a:rPr>
              <a:t>Ellos viven más tiempo, lo cual proporciona más tiempo para el desarrollo de cánceres.</a:t>
            </a:r>
            <a:endParaRPr/>
          </a:p>
          <a:p>
            <a:pPr indent="-120650" lvl="0" marL="0" marR="0" rtl="0" algn="l">
              <a:spcBef>
                <a:spcPts val="0"/>
              </a:spcBef>
              <a:spcAft>
                <a:spcPts val="0"/>
              </a:spcAft>
              <a:buClr>
                <a:srgbClr val="000000"/>
              </a:buClr>
              <a:buSzPts val="1900"/>
              <a:buFont typeface="Arial"/>
              <a:buChar char="•"/>
            </a:pPr>
            <a:r>
              <a:rPr b="0" i="0" lang="es-MX" sz="1900">
                <a:solidFill>
                  <a:srgbClr val="000000"/>
                </a:solidFill>
                <a:latin typeface="Open Sans"/>
                <a:ea typeface="Open Sans"/>
                <a:cs typeface="Open Sans"/>
                <a:sym typeface="Open Sans"/>
              </a:rPr>
              <a:t>En los jóvenes hay más crecimiento celular (y, por lo tanto, susceptibilidad al daño del DNA).</a:t>
            </a:r>
            <a:endParaRPr/>
          </a:p>
        </p:txBody>
      </p:sp>
      <p:pic>
        <p:nvPicPr>
          <p:cNvPr descr="Tomografía computarizada tomografía computarizada el médico está realizando  una tomografía computarizada de los pulmones paciente clínica mri | Vector  Premium" id="300" name="Google Shape;300;p12"/>
          <p:cNvPicPr preferRelativeResize="0"/>
          <p:nvPr/>
        </p:nvPicPr>
        <p:blipFill rotWithShape="1">
          <a:blip r:embed="rId3">
            <a:alphaModFix/>
          </a:blip>
          <a:srcRect b="0" l="0" r="0" t="0"/>
          <a:stretch/>
        </p:blipFill>
        <p:spPr>
          <a:xfrm>
            <a:off x="518558" y="3957071"/>
            <a:ext cx="3922814" cy="2251734"/>
          </a:xfrm>
          <a:prstGeom prst="rect">
            <a:avLst/>
          </a:prstGeom>
          <a:noFill/>
          <a:ln>
            <a:noFill/>
          </a:ln>
        </p:spPr>
      </p:pic>
      <p:sp>
        <p:nvSpPr>
          <p:cNvPr id="301" name="Google Shape;301;p12"/>
          <p:cNvSpPr txBox="1"/>
          <p:nvPr/>
        </p:nvSpPr>
        <p:spPr>
          <a:xfrm>
            <a:off x="289959" y="6296132"/>
            <a:ext cx="45736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000">
                <a:solidFill>
                  <a:schemeClr val="dk1"/>
                </a:solidFill>
                <a:latin typeface="Gill Sans"/>
                <a:ea typeface="Gill Sans"/>
                <a:cs typeface="Gill Sans"/>
                <a:sym typeface="Gill Sans"/>
              </a:rPr>
              <a:t>[6] </a:t>
            </a:r>
            <a:r>
              <a:rPr lang="es-MX" sz="1000" u="sng">
                <a:solidFill>
                  <a:schemeClr val="dk1"/>
                </a:solidFill>
                <a:latin typeface="Gill Sans"/>
                <a:ea typeface="Gill Sans"/>
                <a:cs typeface="Gill Sans"/>
                <a:sym typeface="Gill Sans"/>
                <a:hlinkClick r:id="rId4">
                  <a:extLst>
                    <a:ext uri="{A12FA001-AC4F-418D-AE19-62706E023703}">
                      <ahyp:hlinkClr val="tx"/>
                    </a:ext>
                  </a:extLst>
                </a:hlinkClick>
              </a:rPr>
              <a:t>https://www.google.com/imgres?imgurl=https://img.freepik.com/</a:t>
            </a:r>
            <a:endParaRPr/>
          </a:p>
          <a:p>
            <a:pPr indent="0" lvl="0" marL="0" marR="0" rtl="0" algn="l">
              <a:spcBef>
                <a:spcPts val="0"/>
              </a:spcBef>
              <a:spcAft>
                <a:spcPts val="0"/>
              </a:spcAft>
              <a:buNone/>
            </a:pPr>
            <a:r>
              <a:rPr lang="es-MX" sz="1000" u="sng">
                <a:solidFill>
                  <a:schemeClr val="dk1"/>
                </a:solidFill>
                <a:latin typeface="Gill Sans"/>
                <a:ea typeface="Gill Sans"/>
                <a:cs typeface="Gill Sans"/>
                <a:sym typeface="Gill Sans"/>
                <a:hlinkClick r:id="rId5">
                  <a:extLst>
                    <a:ext uri="{A12FA001-AC4F-418D-AE19-62706E023703}">
                      <ahyp:hlinkClr val="tx"/>
                    </a:ext>
                  </a:extLst>
                </a:hlinkClick>
              </a:rPr>
              <a:t>vector-premium/tomografia-computarizada-tomografia-computarizada-medico</a:t>
            </a:r>
            <a:endParaRPr sz="1000">
              <a:solidFill>
                <a:schemeClr val="dk1"/>
              </a:solidFill>
              <a:latin typeface="Gill Sans"/>
              <a:ea typeface="Gill Sans"/>
              <a:cs typeface="Gill Sans"/>
              <a:sym typeface="Gill Sans"/>
            </a:endParaRPr>
          </a:p>
        </p:txBody>
      </p:sp>
      <p:pic>
        <p:nvPicPr>
          <p:cNvPr descr="Radproct - home" id="302" name="Google Shape;302;p12"/>
          <p:cNvPicPr preferRelativeResize="0"/>
          <p:nvPr/>
        </p:nvPicPr>
        <p:blipFill rotWithShape="1">
          <a:blip r:embed="rId6">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3"/>
          <p:cNvSpPr txBox="1"/>
          <p:nvPr>
            <p:ph type="title"/>
          </p:nvPr>
        </p:nvSpPr>
        <p:spPr>
          <a:xfrm>
            <a:off x="473283" y="546245"/>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i="0" lang="es-MX" sz="2800">
                <a:latin typeface="Times New Roman"/>
                <a:ea typeface="Times New Roman"/>
                <a:cs typeface="Times New Roman"/>
                <a:sym typeface="Times New Roman"/>
              </a:rPr>
              <a:t>RIESGOS SEGÚN EL TIPO DE FUENTE</a:t>
            </a:r>
            <a:endParaRPr b="1">
              <a:latin typeface="Times New Roman"/>
              <a:ea typeface="Times New Roman"/>
              <a:cs typeface="Times New Roman"/>
              <a:sym typeface="Times New Roman"/>
            </a:endParaRPr>
          </a:p>
        </p:txBody>
      </p:sp>
      <p:sp>
        <p:nvSpPr>
          <p:cNvPr id="309" name="Google Shape;309;p13"/>
          <p:cNvSpPr txBox="1"/>
          <p:nvPr/>
        </p:nvSpPr>
        <p:spPr>
          <a:xfrm>
            <a:off x="473283" y="1201731"/>
            <a:ext cx="951980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3200">
                <a:solidFill>
                  <a:schemeClr val="lt1"/>
                </a:solidFill>
                <a:latin typeface="Times New Roman"/>
                <a:ea typeface="Times New Roman"/>
                <a:cs typeface="Times New Roman"/>
                <a:sym typeface="Times New Roman"/>
              </a:rPr>
              <a:t>Riesgo Radiológicos en medicina nuclear</a:t>
            </a:r>
            <a:endParaRPr b="1" sz="3200">
              <a:solidFill>
                <a:schemeClr val="lt1"/>
              </a:solidFill>
              <a:latin typeface="Times New Roman"/>
              <a:ea typeface="Times New Roman"/>
              <a:cs typeface="Times New Roman"/>
              <a:sym typeface="Times New Roman"/>
            </a:endParaRPr>
          </a:p>
        </p:txBody>
      </p:sp>
      <p:sp>
        <p:nvSpPr>
          <p:cNvPr id="310" name="Google Shape;310;p13"/>
          <p:cNvSpPr txBox="1"/>
          <p:nvPr/>
        </p:nvSpPr>
        <p:spPr>
          <a:xfrm>
            <a:off x="247650" y="1982874"/>
            <a:ext cx="116967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200">
                <a:solidFill>
                  <a:schemeClr val="dk1"/>
                </a:solidFill>
                <a:latin typeface="Gill Sans"/>
                <a:ea typeface="Gill Sans"/>
                <a:cs typeface="Gill Sans"/>
                <a:sym typeface="Gill Sans"/>
              </a:rPr>
              <a:t>Exposición a la radiación por Irradiación Externa y por Contaminación: Externa o Interna</a:t>
            </a:r>
            <a:endParaRPr/>
          </a:p>
          <a:p>
            <a:pPr indent="0" lvl="0" marL="0" marR="0" rtl="0" algn="l">
              <a:spcBef>
                <a:spcPts val="0"/>
              </a:spcBef>
              <a:spcAft>
                <a:spcPts val="0"/>
              </a:spcAft>
              <a:buNone/>
            </a:pPr>
            <a:r>
              <a:rPr lang="es-MX" sz="2200">
                <a:solidFill>
                  <a:schemeClr val="dk1"/>
                </a:solidFill>
                <a:latin typeface="Gill Sans"/>
                <a:ea typeface="Gill Sans"/>
                <a:cs typeface="Gill Sans"/>
                <a:sym typeface="Gill Sans"/>
              </a:rPr>
              <a:t>Exposición debido a fuentes perdidas</a:t>
            </a:r>
            <a:endParaRPr sz="2200">
              <a:solidFill>
                <a:schemeClr val="dk1"/>
              </a:solidFill>
              <a:latin typeface="Gill Sans"/>
              <a:ea typeface="Gill Sans"/>
              <a:cs typeface="Gill Sans"/>
              <a:sym typeface="Gill Sans"/>
            </a:endParaRPr>
          </a:p>
        </p:txBody>
      </p:sp>
      <p:sp>
        <p:nvSpPr>
          <p:cNvPr id="311" name="Google Shape;311;p13"/>
          <p:cNvSpPr/>
          <p:nvPr/>
        </p:nvSpPr>
        <p:spPr>
          <a:xfrm>
            <a:off x="751114" y="2833596"/>
            <a:ext cx="6386620" cy="3905785"/>
          </a:xfrm>
          <a:prstGeom prst="roundRect">
            <a:avLst>
              <a:gd fmla="val 16667" name="adj"/>
            </a:avLst>
          </a:prstGeom>
          <a:noFill/>
          <a:ln cap="rnd" cmpd="sng" w="222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2200">
                <a:solidFill>
                  <a:schemeClr val="dk1"/>
                </a:solidFill>
                <a:latin typeface="Gill Sans"/>
                <a:ea typeface="Gill Sans"/>
                <a:cs typeface="Gill Sans"/>
                <a:sym typeface="Gill Sans"/>
              </a:rPr>
              <a:t>Los Posibles riesgos dependen de:</a:t>
            </a:r>
            <a:endParaRPr/>
          </a:p>
          <a:p>
            <a:pPr indent="0" lvl="0" marL="0" marR="0" rtl="0" algn="l">
              <a:spcBef>
                <a:spcPts val="0"/>
              </a:spcBef>
              <a:spcAft>
                <a:spcPts val="0"/>
              </a:spcAft>
              <a:buNone/>
            </a:pPr>
            <a:r>
              <a:t/>
            </a:r>
            <a:endParaRPr sz="2200">
              <a:solidFill>
                <a:schemeClr val="dk1"/>
              </a:solidFill>
              <a:latin typeface="Gill Sans"/>
              <a:ea typeface="Gill Sans"/>
              <a:cs typeface="Gill Sans"/>
              <a:sym typeface="Gill Sans"/>
            </a:endParaRPr>
          </a:p>
          <a:p>
            <a:pPr indent="-342900" lvl="0" marL="342900" marR="0" rtl="0" algn="l">
              <a:spcBef>
                <a:spcPts val="0"/>
              </a:spcBef>
              <a:spcAft>
                <a:spcPts val="0"/>
              </a:spcAft>
              <a:buClr>
                <a:schemeClr val="dk1"/>
              </a:buClr>
              <a:buSzPts val="2200"/>
              <a:buFont typeface="Noto Sans Symbols"/>
              <a:buChar char="✔"/>
            </a:pPr>
            <a:r>
              <a:rPr lang="es-MX" sz="2200">
                <a:solidFill>
                  <a:schemeClr val="dk1"/>
                </a:solidFill>
                <a:latin typeface="Gill Sans"/>
                <a:ea typeface="Gill Sans"/>
                <a:cs typeface="Gill Sans"/>
                <a:sym typeface="Gill Sans"/>
              </a:rPr>
              <a:t>Tipo de emisión</a:t>
            </a:r>
            <a:endParaRPr/>
          </a:p>
          <a:p>
            <a:pPr indent="-342900" lvl="0" marL="342900" marR="0" rtl="0" algn="l">
              <a:spcBef>
                <a:spcPts val="0"/>
              </a:spcBef>
              <a:spcAft>
                <a:spcPts val="0"/>
              </a:spcAft>
              <a:buClr>
                <a:schemeClr val="dk1"/>
              </a:buClr>
              <a:buSzPts val="2200"/>
              <a:buFont typeface="Noto Sans Symbols"/>
              <a:buChar char="✔"/>
            </a:pPr>
            <a:r>
              <a:rPr lang="es-MX" sz="2200">
                <a:solidFill>
                  <a:schemeClr val="dk1"/>
                </a:solidFill>
                <a:latin typeface="Gill Sans"/>
                <a:ea typeface="Gill Sans"/>
                <a:cs typeface="Gill Sans"/>
                <a:sym typeface="Gill Sans"/>
              </a:rPr>
              <a:t>Emisiones producidas</a:t>
            </a:r>
            <a:endParaRPr/>
          </a:p>
          <a:p>
            <a:pPr indent="-342900" lvl="0" marL="342900" marR="0" rtl="0" algn="l">
              <a:spcBef>
                <a:spcPts val="0"/>
              </a:spcBef>
              <a:spcAft>
                <a:spcPts val="0"/>
              </a:spcAft>
              <a:buClr>
                <a:schemeClr val="dk1"/>
              </a:buClr>
              <a:buSzPts val="2200"/>
              <a:buFont typeface="Noto Sans Symbols"/>
              <a:buChar char="✔"/>
            </a:pPr>
            <a:r>
              <a:rPr lang="es-MX" sz="2200">
                <a:solidFill>
                  <a:schemeClr val="dk1"/>
                </a:solidFill>
                <a:latin typeface="Gill Sans"/>
                <a:ea typeface="Gill Sans"/>
                <a:cs typeface="Gill Sans"/>
                <a:sym typeface="Gill Sans"/>
              </a:rPr>
              <a:t>Energía asociada a las emisiones</a:t>
            </a:r>
            <a:endParaRPr/>
          </a:p>
          <a:p>
            <a:pPr indent="-342900" lvl="0" marL="342900" marR="0" rtl="0" algn="l">
              <a:spcBef>
                <a:spcPts val="0"/>
              </a:spcBef>
              <a:spcAft>
                <a:spcPts val="0"/>
              </a:spcAft>
              <a:buClr>
                <a:schemeClr val="dk1"/>
              </a:buClr>
              <a:buSzPts val="2200"/>
              <a:buFont typeface="Noto Sans Symbols"/>
              <a:buChar char="✔"/>
            </a:pPr>
            <a:r>
              <a:rPr lang="es-MX" sz="2200">
                <a:solidFill>
                  <a:schemeClr val="dk1"/>
                </a:solidFill>
                <a:latin typeface="Gill Sans"/>
                <a:ea typeface="Gill Sans"/>
                <a:cs typeface="Gill Sans"/>
                <a:sym typeface="Gill Sans"/>
              </a:rPr>
              <a:t>Cantidad de Radionucleido que ha producido la contaminación</a:t>
            </a:r>
            <a:endParaRPr/>
          </a:p>
          <a:p>
            <a:pPr indent="-342900" lvl="0" marL="342900" marR="0" rtl="0" algn="l">
              <a:spcBef>
                <a:spcPts val="0"/>
              </a:spcBef>
              <a:spcAft>
                <a:spcPts val="0"/>
              </a:spcAft>
              <a:buClr>
                <a:schemeClr val="dk1"/>
              </a:buClr>
              <a:buSzPts val="2200"/>
              <a:buFont typeface="Noto Sans Symbols"/>
              <a:buChar char="✔"/>
            </a:pPr>
            <a:r>
              <a:rPr lang="es-MX" sz="2200">
                <a:solidFill>
                  <a:schemeClr val="dk1"/>
                </a:solidFill>
                <a:latin typeface="Gill Sans"/>
                <a:ea typeface="Gill Sans"/>
                <a:cs typeface="Gill Sans"/>
                <a:sym typeface="Gill Sans"/>
              </a:rPr>
              <a:t>Tiempo de emisión del radionucleido</a:t>
            </a:r>
            <a:endParaRPr/>
          </a:p>
          <a:p>
            <a:pPr indent="-342900" lvl="0" marL="342900" marR="0" rtl="0" algn="l">
              <a:spcBef>
                <a:spcPts val="0"/>
              </a:spcBef>
              <a:spcAft>
                <a:spcPts val="0"/>
              </a:spcAft>
              <a:buClr>
                <a:schemeClr val="dk1"/>
              </a:buClr>
              <a:buSzPts val="2200"/>
              <a:buFont typeface="Noto Sans Symbols"/>
              <a:buChar char="✔"/>
            </a:pPr>
            <a:r>
              <a:rPr lang="es-MX" sz="2200">
                <a:solidFill>
                  <a:schemeClr val="dk1"/>
                </a:solidFill>
                <a:latin typeface="Gill Sans"/>
                <a:ea typeface="Gill Sans"/>
                <a:cs typeface="Gill Sans"/>
                <a:sym typeface="Gill Sans"/>
              </a:rPr>
              <a:t>Facilidad de eliminación del radionucleido del organismo humano</a:t>
            </a:r>
            <a:endParaRPr/>
          </a:p>
          <a:p>
            <a:pPr indent="-342900" lvl="0" marL="342900" marR="0" rtl="0" algn="l">
              <a:spcBef>
                <a:spcPts val="0"/>
              </a:spcBef>
              <a:spcAft>
                <a:spcPts val="0"/>
              </a:spcAft>
              <a:buClr>
                <a:schemeClr val="dk1"/>
              </a:buClr>
              <a:buSzPts val="2200"/>
              <a:buFont typeface="Noto Sans Symbols"/>
              <a:buChar char="✔"/>
            </a:pPr>
            <a:r>
              <a:rPr lang="es-MX" sz="2200">
                <a:solidFill>
                  <a:schemeClr val="dk1"/>
                </a:solidFill>
                <a:latin typeface="Gill Sans"/>
                <a:ea typeface="Gill Sans"/>
                <a:cs typeface="Gill Sans"/>
                <a:sym typeface="Gill Sans"/>
              </a:rPr>
              <a:t>Órgano crítico debido a la contaminación</a:t>
            </a:r>
            <a:endParaRPr sz="2200">
              <a:solidFill>
                <a:schemeClr val="dk1"/>
              </a:solidFill>
              <a:latin typeface="Gill Sans"/>
              <a:ea typeface="Gill Sans"/>
              <a:cs typeface="Gill Sans"/>
              <a:sym typeface="Gill Sans"/>
            </a:endParaRPr>
          </a:p>
        </p:txBody>
      </p:sp>
      <p:pic>
        <p:nvPicPr>
          <p:cNvPr descr="Tercera Edición Actualización de Ganglio Centinela - Semnim" id="312" name="Google Shape;312;p13"/>
          <p:cNvPicPr preferRelativeResize="0"/>
          <p:nvPr/>
        </p:nvPicPr>
        <p:blipFill rotWithShape="1">
          <a:blip r:embed="rId3">
            <a:alphaModFix/>
          </a:blip>
          <a:srcRect b="0" l="0" r="0" t="0"/>
          <a:stretch/>
        </p:blipFill>
        <p:spPr>
          <a:xfrm>
            <a:off x="7891239" y="3537097"/>
            <a:ext cx="3031134" cy="2433470"/>
          </a:xfrm>
          <a:prstGeom prst="rect">
            <a:avLst/>
          </a:prstGeom>
          <a:noFill/>
          <a:ln>
            <a:noFill/>
          </a:ln>
        </p:spPr>
      </p:pic>
      <p:sp>
        <p:nvSpPr>
          <p:cNvPr id="313" name="Google Shape;313;p13"/>
          <p:cNvSpPr txBox="1"/>
          <p:nvPr/>
        </p:nvSpPr>
        <p:spPr>
          <a:xfrm>
            <a:off x="7413814" y="6012738"/>
            <a:ext cx="47636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000">
                <a:solidFill>
                  <a:schemeClr val="dk1"/>
                </a:solidFill>
                <a:latin typeface="Gill Sans"/>
                <a:ea typeface="Gill Sans"/>
                <a:cs typeface="Gill Sans"/>
                <a:sym typeface="Gill Sans"/>
              </a:rPr>
              <a:t>[7] https://semnim.es/cirugia/tercera-edicion-actualizacion-de-ganglio-centinela/</a:t>
            </a:r>
            <a:endParaRPr sz="1000">
              <a:solidFill>
                <a:schemeClr val="dk1"/>
              </a:solidFill>
              <a:latin typeface="Gill Sans"/>
              <a:ea typeface="Gill Sans"/>
              <a:cs typeface="Gill Sans"/>
              <a:sym typeface="Gill Sans"/>
            </a:endParaRPr>
          </a:p>
        </p:txBody>
      </p:sp>
      <p:pic>
        <p:nvPicPr>
          <p:cNvPr descr="Radproct - home" id="314" name="Google Shape;314;p13"/>
          <p:cNvPicPr preferRelativeResize="0"/>
          <p:nvPr/>
        </p:nvPicPr>
        <p:blipFill rotWithShape="1">
          <a:blip r:embed="rId4">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4"/>
          <p:cNvSpPr txBox="1"/>
          <p:nvPr>
            <p:ph type="title"/>
          </p:nvPr>
        </p:nvSpPr>
        <p:spPr>
          <a:xfrm>
            <a:off x="480750" y="963881"/>
            <a:ext cx="9369900" cy="57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SISTEMA DE PROTECCIÓN RADIOLÓGICA</a:t>
            </a:r>
            <a:endParaRPr b="1">
              <a:latin typeface="Times New Roman"/>
              <a:ea typeface="Times New Roman"/>
              <a:cs typeface="Times New Roman"/>
              <a:sym typeface="Times New Roman"/>
            </a:endParaRPr>
          </a:p>
        </p:txBody>
      </p:sp>
      <p:grpSp>
        <p:nvGrpSpPr>
          <p:cNvPr id="321" name="Google Shape;321;p14"/>
          <p:cNvGrpSpPr/>
          <p:nvPr/>
        </p:nvGrpSpPr>
        <p:grpSpPr>
          <a:xfrm>
            <a:off x="2365592" y="1909042"/>
            <a:ext cx="6674087" cy="4631275"/>
            <a:chOff x="3152318" y="2421"/>
            <a:chExt cx="6674087" cy="4631275"/>
          </a:xfrm>
        </p:grpSpPr>
        <p:sp>
          <p:nvSpPr>
            <p:cNvPr id="322" name="Google Shape;322;p14"/>
            <p:cNvSpPr/>
            <p:nvPr/>
          </p:nvSpPr>
          <p:spPr>
            <a:xfrm rot="5400000">
              <a:off x="3068964" y="1053030"/>
              <a:ext cx="1647909" cy="198483"/>
            </a:xfrm>
            <a:prstGeom prst="rect">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p:nvPr/>
          </p:nvSpPr>
          <p:spPr>
            <a:xfrm>
              <a:off x="3212271" y="2421"/>
              <a:ext cx="2678398" cy="1323221"/>
            </a:xfrm>
            <a:prstGeom prst="roundRect">
              <a:avLst>
                <a:gd fmla="val 10000" name="adj"/>
              </a:avLst>
            </a:prstGeom>
            <a:solidFill>
              <a:schemeClr val="lt1"/>
            </a:solidFill>
            <a:ln cap="rnd" cmpd="sng" w="22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txBox="1"/>
            <p:nvPr/>
          </p:nvSpPr>
          <p:spPr>
            <a:xfrm>
              <a:off x="3251027" y="41177"/>
              <a:ext cx="2600886" cy="124570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Posibles situaciones donde pueda ocurrir la exposición</a:t>
              </a:r>
              <a:endParaRPr/>
            </a:p>
          </p:txBody>
        </p:sp>
        <p:sp>
          <p:nvSpPr>
            <p:cNvPr id="325" name="Google Shape;325;p14"/>
            <p:cNvSpPr/>
            <p:nvPr/>
          </p:nvSpPr>
          <p:spPr>
            <a:xfrm rot="5400000">
              <a:off x="3068964" y="2707057"/>
              <a:ext cx="1647909" cy="198483"/>
            </a:xfrm>
            <a:prstGeom prst="rect">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p:nvPr/>
          </p:nvSpPr>
          <p:spPr>
            <a:xfrm>
              <a:off x="3200440" y="1656448"/>
              <a:ext cx="2702062" cy="1323221"/>
            </a:xfrm>
            <a:prstGeom prst="roundRect">
              <a:avLst>
                <a:gd fmla="val 10000" name="adj"/>
              </a:avLst>
            </a:prstGeom>
            <a:solidFill>
              <a:schemeClr val="lt1"/>
            </a:solidFill>
            <a:ln cap="rnd" cmpd="sng" w="22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txBox="1"/>
            <p:nvPr/>
          </p:nvSpPr>
          <p:spPr>
            <a:xfrm>
              <a:off x="3239196" y="1695204"/>
              <a:ext cx="2624550" cy="124570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Gill Sans"/>
                <a:buNone/>
              </a:pPr>
              <a:r>
                <a:rPr b="1" lang="es-MX" sz="1700">
                  <a:solidFill>
                    <a:schemeClr val="lt1"/>
                  </a:solidFill>
                  <a:latin typeface="Gill Sans"/>
                  <a:ea typeface="Gill Sans"/>
                  <a:cs typeface="Gill Sans"/>
                  <a:sym typeface="Gill Sans"/>
                </a:rPr>
                <a:t>Tipos de exposición:</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Ocupacional</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Médica de pacientes</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Publico.</a:t>
              </a:r>
              <a:endParaRPr/>
            </a:p>
          </p:txBody>
        </p:sp>
        <p:sp>
          <p:nvSpPr>
            <p:cNvPr id="328" name="Google Shape;328;p14"/>
            <p:cNvSpPr/>
            <p:nvPr/>
          </p:nvSpPr>
          <p:spPr>
            <a:xfrm>
              <a:off x="3896800" y="3534071"/>
              <a:ext cx="3693149" cy="198483"/>
            </a:xfrm>
            <a:prstGeom prst="rect">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4"/>
            <p:cNvSpPr/>
            <p:nvPr/>
          </p:nvSpPr>
          <p:spPr>
            <a:xfrm>
              <a:off x="3152318" y="3310475"/>
              <a:ext cx="2798304" cy="1323221"/>
            </a:xfrm>
            <a:prstGeom prst="roundRect">
              <a:avLst>
                <a:gd fmla="val 10000" name="adj"/>
              </a:avLst>
            </a:prstGeom>
            <a:solidFill>
              <a:schemeClr val="lt1"/>
            </a:solidFill>
            <a:ln cap="rnd" cmpd="sng" w="22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txBox="1"/>
            <p:nvPr/>
          </p:nvSpPr>
          <p:spPr>
            <a:xfrm>
              <a:off x="3191074" y="3349231"/>
              <a:ext cx="2720792" cy="124570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Gill Sans"/>
                <a:buNone/>
              </a:pPr>
              <a:r>
                <a:rPr b="1" lang="es-MX" sz="1700">
                  <a:solidFill>
                    <a:schemeClr val="lt1"/>
                  </a:solidFill>
                  <a:latin typeface="Gill Sans"/>
                  <a:ea typeface="Gill Sans"/>
                  <a:cs typeface="Gill Sans"/>
                  <a:sym typeface="Gill Sans"/>
                </a:rPr>
                <a:t>Identificación</a:t>
              </a:r>
              <a:r>
                <a:rPr b="1" lang="es-MX" sz="1700">
                  <a:solidFill>
                    <a:schemeClr val="lt1"/>
                  </a:solidFill>
                  <a:latin typeface="Gill Sans"/>
                  <a:ea typeface="Gill Sans"/>
                  <a:cs typeface="Gill Sans"/>
                  <a:sym typeface="Gill Sans"/>
                </a:rPr>
                <a:t> individuos expuestos:</a:t>
              </a:r>
              <a:r>
                <a:rPr lang="es-MX" sz="1700">
                  <a:solidFill>
                    <a:schemeClr val="lt1"/>
                  </a:solidFill>
                  <a:latin typeface="Gill Sans"/>
                  <a:ea typeface="Gill Sans"/>
                  <a:cs typeface="Gill Sans"/>
                  <a:sym typeface="Gill Sans"/>
                </a:rPr>
                <a:t> </a:t>
              </a:r>
              <a:endParaRPr/>
            </a:p>
            <a:p>
              <a:pPr indent="0" lvl="0" marL="0" marR="0" rtl="0" algn="ctr">
                <a:lnSpc>
                  <a:spcPct val="9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Toes, pacientes, publico.</a:t>
              </a:r>
              <a:endParaRPr sz="1700">
                <a:solidFill>
                  <a:schemeClr val="lt1"/>
                </a:solidFill>
                <a:latin typeface="Gill Sans"/>
                <a:ea typeface="Gill Sans"/>
                <a:cs typeface="Gill Sans"/>
                <a:sym typeface="Gill Sans"/>
              </a:endParaRPr>
            </a:p>
          </p:txBody>
        </p:sp>
        <p:sp>
          <p:nvSpPr>
            <p:cNvPr id="331" name="Google Shape;331;p14"/>
            <p:cNvSpPr/>
            <p:nvPr/>
          </p:nvSpPr>
          <p:spPr>
            <a:xfrm rot="-5400000">
              <a:off x="6769893" y="2707057"/>
              <a:ext cx="1647909" cy="198483"/>
            </a:xfrm>
            <a:prstGeom prst="rect">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p:nvPr/>
          </p:nvSpPr>
          <p:spPr>
            <a:xfrm>
              <a:off x="6846896" y="3310475"/>
              <a:ext cx="2811007" cy="1323221"/>
            </a:xfrm>
            <a:prstGeom prst="roundRect">
              <a:avLst>
                <a:gd fmla="val 10000" name="adj"/>
              </a:avLst>
            </a:prstGeom>
            <a:solidFill>
              <a:schemeClr val="lt1"/>
            </a:solidFill>
            <a:ln cap="rnd" cmpd="sng" w="22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txBox="1"/>
            <p:nvPr/>
          </p:nvSpPr>
          <p:spPr>
            <a:xfrm>
              <a:off x="6885652" y="3349231"/>
              <a:ext cx="2733495" cy="1245709"/>
            </a:xfrm>
            <a:prstGeom prst="rect">
              <a:avLst/>
            </a:prstGeom>
            <a:noFill/>
            <a:ln>
              <a:noFill/>
            </a:ln>
          </p:spPr>
          <p:txBody>
            <a:bodyPr anchorCtr="0" anchor="ctr" bIns="64750" lIns="64750" spcFirstLastPara="1" rIns="64750" wrap="square" tIns="64750">
              <a:noAutofit/>
            </a:bodyPr>
            <a:lstStyle/>
            <a:p>
              <a:pPr indent="0" lvl="0" marL="0" marR="0" rtl="0" algn="l">
                <a:lnSpc>
                  <a:spcPct val="70000"/>
                </a:lnSpc>
                <a:spcBef>
                  <a:spcPts val="0"/>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Seguridad de las fuentes de radiación </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Matriz de riesgo</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Respuesta a emergencia</a:t>
              </a:r>
              <a:endParaRPr/>
            </a:p>
          </p:txBody>
        </p:sp>
        <p:sp>
          <p:nvSpPr>
            <p:cNvPr id="334" name="Google Shape;334;p14"/>
            <p:cNvSpPr/>
            <p:nvPr/>
          </p:nvSpPr>
          <p:spPr>
            <a:xfrm rot="-5400000">
              <a:off x="6769893" y="1053030"/>
              <a:ext cx="1647909" cy="198483"/>
            </a:xfrm>
            <a:prstGeom prst="rect">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
            <p:cNvSpPr/>
            <p:nvPr/>
          </p:nvSpPr>
          <p:spPr>
            <a:xfrm>
              <a:off x="6678395" y="1656448"/>
              <a:ext cx="3148010" cy="1323221"/>
            </a:xfrm>
            <a:prstGeom prst="roundRect">
              <a:avLst>
                <a:gd fmla="val 10000" name="adj"/>
              </a:avLst>
            </a:prstGeom>
            <a:solidFill>
              <a:schemeClr val="lt1"/>
            </a:solidFill>
            <a:ln cap="rnd" cmpd="sng" w="22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txBox="1"/>
            <p:nvPr/>
          </p:nvSpPr>
          <p:spPr>
            <a:xfrm>
              <a:off x="6717151" y="1695204"/>
              <a:ext cx="3070498" cy="124570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Gill Sans"/>
                <a:buNone/>
              </a:pPr>
              <a:r>
                <a:rPr b="1" lang="es-MX" sz="1700">
                  <a:solidFill>
                    <a:schemeClr val="lt1"/>
                  </a:solidFill>
                  <a:latin typeface="Gill Sans"/>
                  <a:ea typeface="Gill Sans"/>
                  <a:cs typeface="Gill Sans"/>
                  <a:sym typeface="Gill Sans"/>
                </a:rPr>
                <a:t>Niveles de dosis individuales:</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Niveles de referencia</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Niveles de investigación</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Niveles de intervención</a:t>
              </a:r>
              <a:endParaRPr/>
            </a:p>
          </p:txBody>
        </p:sp>
        <p:sp>
          <p:nvSpPr>
            <p:cNvPr id="337" name="Google Shape;337;p14"/>
            <p:cNvSpPr/>
            <p:nvPr/>
          </p:nvSpPr>
          <p:spPr>
            <a:xfrm>
              <a:off x="6774682" y="2421"/>
              <a:ext cx="2955437" cy="1323221"/>
            </a:xfrm>
            <a:prstGeom prst="roundRect">
              <a:avLst>
                <a:gd fmla="val 10000" name="adj"/>
              </a:avLst>
            </a:prstGeom>
            <a:solidFill>
              <a:schemeClr val="lt1"/>
            </a:solidFill>
            <a:ln cap="rnd" cmpd="sng" w="22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txBox="1"/>
            <p:nvPr/>
          </p:nvSpPr>
          <p:spPr>
            <a:xfrm>
              <a:off x="6813438" y="41177"/>
              <a:ext cx="2877925" cy="124570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Gill Sans"/>
                <a:buNone/>
              </a:pPr>
              <a:r>
                <a:rPr b="1" lang="es-MX" sz="1700">
                  <a:solidFill>
                    <a:schemeClr val="lt1"/>
                  </a:solidFill>
                  <a:latin typeface="Gill Sans"/>
                  <a:ea typeface="Gill Sans"/>
                  <a:cs typeface="Gill Sans"/>
                  <a:sym typeface="Gill Sans"/>
                </a:rPr>
                <a:t>Principios de protección radiológica :</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Justificación</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Optimización</a:t>
              </a:r>
              <a:endParaRPr/>
            </a:p>
            <a:p>
              <a:pPr indent="0" lvl="0" marL="0" marR="0" rtl="0" algn="l">
                <a:lnSpc>
                  <a:spcPct val="50000"/>
                </a:lnSpc>
                <a:spcBef>
                  <a:spcPts val="595"/>
                </a:spcBef>
                <a:spcAft>
                  <a:spcPts val="0"/>
                </a:spcAft>
                <a:buClr>
                  <a:schemeClr val="lt1"/>
                </a:buClr>
                <a:buSzPts val="1700"/>
                <a:buFont typeface="Gill Sans"/>
                <a:buNone/>
              </a:pPr>
              <a:r>
                <a:rPr lang="es-MX" sz="1700">
                  <a:solidFill>
                    <a:schemeClr val="lt1"/>
                  </a:solidFill>
                  <a:latin typeface="Gill Sans"/>
                  <a:ea typeface="Gill Sans"/>
                  <a:cs typeface="Gill Sans"/>
                  <a:sym typeface="Gill Sans"/>
                </a:rPr>
                <a:t>- Límite de dosis</a:t>
              </a:r>
              <a:endParaRPr/>
            </a:p>
          </p:txBody>
        </p:sp>
      </p:grpSp>
      <p:pic>
        <p:nvPicPr>
          <p:cNvPr descr="Radproct - home" id="339" name="Google Shape;339;p14"/>
          <p:cNvPicPr preferRelativeResize="0"/>
          <p:nvPr/>
        </p:nvPicPr>
        <p:blipFill rotWithShape="1">
          <a:blip r:embed="rId3">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5"/>
          <p:cNvSpPr txBox="1"/>
          <p:nvPr/>
        </p:nvSpPr>
        <p:spPr>
          <a:xfrm>
            <a:off x="1341717" y="1047403"/>
            <a:ext cx="9819861" cy="549668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80000"/>
              </a:lnSpc>
              <a:spcBef>
                <a:spcPts val="0"/>
              </a:spcBef>
              <a:spcAft>
                <a:spcPts val="0"/>
              </a:spcAft>
              <a:buClr>
                <a:schemeClr val="dk1"/>
              </a:buClr>
              <a:buSzPts val="3200"/>
              <a:buFont typeface="Arial"/>
              <a:buNone/>
            </a:pPr>
            <a:r>
              <a:rPr lang="es-MX" sz="3200">
                <a:solidFill>
                  <a:schemeClr val="dk1"/>
                </a:solidFill>
                <a:latin typeface="Gill Sans"/>
                <a:ea typeface="Gill Sans"/>
                <a:cs typeface="Gill Sans"/>
                <a:sym typeface="Gill Sans"/>
              </a:rPr>
              <a:t>En general, se distinguen tres situaciones de exposición:</a:t>
            </a:r>
            <a:endParaRPr/>
          </a:p>
          <a:p>
            <a:pPr indent="-127000" lvl="0" marL="228600" marR="0" rtl="0" algn="l">
              <a:lnSpc>
                <a:spcPct val="80000"/>
              </a:lnSpc>
              <a:spcBef>
                <a:spcPts val="1000"/>
              </a:spcBef>
              <a:spcAft>
                <a:spcPts val="0"/>
              </a:spcAft>
              <a:buClr>
                <a:schemeClr val="dk1"/>
              </a:buClr>
              <a:buSzPts val="1600"/>
              <a:buFont typeface="Arial"/>
              <a:buNone/>
            </a:pPr>
            <a:r>
              <a:t/>
            </a:r>
            <a:endParaRPr b="1" sz="1600">
              <a:solidFill>
                <a:srgbClr val="000099"/>
              </a:solidFill>
              <a:latin typeface="Gill Sans"/>
              <a:ea typeface="Gill Sans"/>
              <a:cs typeface="Gill Sans"/>
              <a:sym typeface="Gill Sans"/>
            </a:endParaRPr>
          </a:p>
        </p:txBody>
      </p:sp>
      <p:grpSp>
        <p:nvGrpSpPr>
          <p:cNvPr id="346" name="Google Shape;346;p15"/>
          <p:cNvGrpSpPr/>
          <p:nvPr/>
        </p:nvGrpSpPr>
        <p:grpSpPr>
          <a:xfrm>
            <a:off x="1032550" y="1856578"/>
            <a:ext cx="10504716" cy="1669642"/>
            <a:chOff x="2128" y="2145584"/>
            <a:chExt cx="10504716" cy="1669642"/>
          </a:xfrm>
        </p:grpSpPr>
        <p:sp>
          <p:nvSpPr>
            <p:cNvPr id="347" name="Google Shape;347;p15"/>
            <p:cNvSpPr/>
            <p:nvPr/>
          </p:nvSpPr>
          <p:spPr>
            <a:xfrm>
              <a:off x="696178" y="2203456"/>
              <a:ext cx="1903725" cy="554765"/>
            </a:xfrm>
            <a:prstGeom prst="rect">
              <a:avLst/>
            </a:prstGeom>
            <a:solidFill>
              <a:srgbClr val="93B6D2"/>
            </a:solidFill>
            <a:ln cap="rnd" cmpd="sng" w="22225">
              <a:solidFill>
                <a:srgbClr val="93B6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
            <p:cNvSpPr txBox="1"/>
            <p:nvPr/>
          </p:nvSpPr>
          <p:spPr>
            <a:xfrm>
              <a:off x="696178" y="2203456"/>
              <a:ext cx="1903725" cy="554765"/>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Gill Sans"/>
                <a:buNone/>
              </a:pPr>
              <a:r>
                <a:rPr lang="es-MX" sz="1600">
                  <a:solidFill>
                    <a:schemeClr val="lt1"/>
                  </a:solidFill>
                  <a:latin typeface="Gill Sans"/>
                  <a:ea typeface="Gill Sans"/>
                  <a:cs typeface="Gill Sans"/>
                  <a:sym typeface="Gill Sans"/>
                </a:rPr>
                <a:t>Exposición planificada</a:t>
              </a:r>
              <a:endParaRPr/>
            </a:p>
          </p:txBody>
        </p:sp>
        <p:sp>
          <p:nvSpPr>
            <p:cNvPr id="349" name="Google Shape;349;p15"/>
            <p:cNvSpPr/>
            <p:nvPr/>
          </p:nvSpPr>
          <p:spPr>
            <a:xfrm>
              <a:off x="2128" y="3071829"/>
              <a:ext cx="3291826" cy="685525"/>
            </a:xfrm>
            <a:prstGeom prst="rect">
              <a:avLst/>
            </a:prstGeom>
            <a:solidFill>
              <a:srgbClr val="DBE5EE">
                <a:alpha val="89803"/>
              </a:srgbClr>
            </a:solidFill>
            <a:ln cap="rnd" cmpd="sng" w="22225">
              <a:solidFill>
                <a:srgbClr val="DBE5E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5"/>
            <p:cNvSpPr txBox="1"/>
            <p:nvPr/>
          </p:nvSpPr>
          <p:spPr>
            <a:xfrm>
              <a:off x="2128" y="3071829"/>
              <a:ext cx="3291826" cy="685525"/>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Uso de equipos RX</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Uso de fuentes abiertas</a:t>
              </a:r>
              <a:endParaRPr/>
            </a:p>
          </p:txBody>
        </p:sp>
        <p:sp>
          <p:nvSpPr>
            <p:cNvPr id="351" name="Google Shape;351;p15"/>
            <p:cNvSpPr/>
            <p:nvPr/>
          </p:nvSpPr>
          <p:spPr>
            <a:xfrm>
              <a:off x="4137732" y="2145584"/>
              <a:ext cx="1903725" cy="554765"/>
            </a:xfrm>
            <a:prstGeom prst="rect">
              <a:avLst/>
            </a:prstGeom>
            <a:solidFill>
              <a:srgbClr val="93B6D2"/>
            </a:solidFill>
            <a:ln cap="rnd" cmpd="sng" w="22225">
              <a:solidFill>
                <a:srgbClr val="93B6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5"/>
            <p:cNvSpPr txBox="1"/>
            <p:nvPr/>
          </p:nvSpPr>
          <p:spPr>
            <a:xfrm>
              <a:off x="4137732" y="2145584"/>
              <a:ext cx="1903725" cy="554765"/>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Gill Sans"/>
                <a:buNone/>
              </a:pPr>
              <a:r>
                <a:rPr lang="es-MX" sz="1600">
                  <a:solidFill>
                    <a:schemeClr val="lt1"/>
                  </a:solidFill>
                  <a:latin typeface="Gill Sans"/>
                  <a:ea typeface="Gill Sans"/>
                  <a:cs typeface="Gill Sans"/>
                  <a:sym typeface="Gill Sans"/>
                </a:rPr>
                <a:t>Exposición de emergencia</a:t>
              </a:r>
              <a:endParaRPr/>
            </a:p>
          </p:txBody>
        </p:sp>
        <p:sp>
          <p:nvSpPr>
            <p:cNvPr id="353" name="Google Shape;353;p15"/>
            <p:cNvSpPr/>
            <p:nvPr/>
          </p:nvSpPr>
          <p:spPr>
            <a:xfrm>
              <a:off x="3560475" y="2898212"/>
              <a:ext cx="3058239" cy="917014"/>
            </a:xfrm>
            <a:prstGeom prst="rect">
              <a:avLst/>
            </a:prstGeom>
            <a:solidFill>
              <a:srgbClr val="DBE5EE">
                <a:alpha val="89803"/>
              </a:srgbClr>
            </a:solidFill>
            <a:ln cap="rnd" cmpd="sng" w="22225">
              <a:solidFill>
                <a:srgbClr val="DBE5E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5"/>
            <p:cNvSpPr txBox="1"/>
            <p:nvPr/>
          </p:nvSpPr>
          <p:spPr>
            <a:xfrm>
              <a:off x="3560475" y="2898212"/>
              <a:ext cx="3058239" cy="917014"/>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Adopción de medidas urgentes</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Evitar o reducir consecuencias no deseadas.</a:t>
              </a:r>
              <a:endParaRPr/>
            </a:p>
          </p:txBody>
        </p:sp>
        <p:sp>
          <p:nvSpPr>
            <p:cNvPr id="355" name="Google Shape;355;p15"/>
            <p:cNvSpPr/>
            <p:nvPr/>
          </p:nvSpPr>
          <p:spPr>
            <a:xfrm>
              <a:off x="7744178" y="2227860"/>
              <a:ext cx="1903725" cy="554765"/>
            </a:xfrm>
            <a:prstGeom prst="rect">
              <a:avLst/>
            </a:prstGeom>
            <a:solidFill>
              <a:srgbClr val="93B6D2"/>
            </a:solidFill>
            <a:ln cap="rnd" cmpd="sng" w="22225">
              <a:solidFill>
                <a:srgbClr val="93B6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
            <p:cNvSpPr txBox="1"/>
            <p:nvPr/>
          </p:nvSpPr>
          <p:spPr>
            <a:xfrm>
              <a:off x="7744178" y="2227860"/>
              <a:ext cx="1903725" cy="554765"/>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Gill Sans"/>
                <a:buNone/>
              </a:pPr>
              <a:r>
                <a:rPr lang="es-MX" sz="1600">
                  <a:solidFill>
                    <a:schemeClr val="lt1"/>
                  </a:solidFill>
                  <a:latin typeface="Gill Sans"/>
                  <a:ea typeface="Gill Sans"/>
                  <a:cs typeface="Gill Sans"/>
                  <a:sym typeface="Gill Sans"/>
                </a:rPr>
                <a:t>Exposición existente</a:t>
              </a:r>
              <a:endParaRPr/>
            </a:p>
          </p:txBody>
        </p:sp>
        <p:sp>
          <p:nvSpPr>
            <p:cNvPr id="357" name="Google Shape;357;p15"/>
            <p:cNvSpPr/>
            <p:nvPr/>
          </p:nvSpPr>
          <p:spPr>
            <a:xfrm>
              <a:off x="6885236" y="3145040"/>
              <a:ext cx="3621608" cy="587910"/>
            </a:xfrm>
            <a:prstGeom prst="rect">
              <a:avLst/>
            </a:prstGeom>
            <a:solidFill>
              <a:srgbClr val="DBE5EE">
                <a:alpha val="89803"/>
              </a:srgbClr>
            </a:solidFill>
            <a:ln cap="rnd" cmpd="sng" w="22225">
              <a:solidFill>
                <a:srgbClr val="DBE5E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5"/>
            <p:cNvSpPr txBox="1"/>
            <p:nvPr/>
          </p:nvSpPr>
          <p:spPr>
            <a:xfrm>
              <a:off x="6885236" y="3145040"/>
              <a:ext cx="3621608" cy="58791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Ya existe: Fuentes de origen natural.</a:t>
              </a:r>
              <a:endParaRPr/>
            </a:p>
          </p:txBody>
        </p:sp>
      </p:grpSp>
      <p:pic>
        <p:nvPicPr>
          <p:cNvPr descr="🥇 Radiación ionizante y NO ionizante (Riesgo físico) » SM Safe Mode" id="359" name="Google Shape;359;p15"/>
          <p:cNvPicPr preferRelativeResize="0"/>
          <p:nvPr/>
        </p:nvPicPr>
        <p:blipFill rotWithShape="1">
          <a:blip r:embed="rId3">
            <a:alphaModFix/>
          </a:blip>
          <a:srcRect b="0" l="0" r="0" t="0"/>
          <a:stretch/>
        </p:blipFill>
        <p:spPr>
          <a:xfrm>
            <a:off x="1172043" y="3765650"/>
            <a:ext cx="2342297" cy="2342297"/>
          </a:xfrm>
          <a:prstGeom prst="rect">
            <a:avLst/>
          </a:prstGeom>
          <a:noFill/>
          <a:ln>
            <a:noFill/>
          </a:ln>
        </p:spPr>
      </p:pic>
      <p:pic>
        <p:nvPicPr>
          <p:cNvPr descr="Qué hacer durante una emergencia por radiación: Vaya adentro|CDC" id="360" name="Google Shape;360;p15"/>
          <p:cNvPicPr preferRelativeResize="0"/>
          <p:nvPr/>
        </p:nvPicPr>
        <p:blipFill rotWithShape="1">
          <a:blip r:embed="rId4">
            <a:alphaModFix/>
          </a:blip>
          <a:srcRect b="0" l="0" r="0" t="0"/>
          <a:stretch/>
        </p:blipFill>
        <p:spPr>
          <a:xfrm>
            <a:off x="4568281" y="3687335"/>
            <a:ext cx="2857500" cy="2143125"/>
          </a:xfrm>
          <a:prstGeom prst="rect">
            <a:avLst/>
          </a:prstGeom>
          <a:noFill/>
          <a:ln>
            <a:noFill/>
          </a:ln>
        </p:spPr>
      </p:pic>
      <p:pic>
        <p:nvPicPr>
          <p:cNvPr descr="Radiación Natural. - ppt descargar" id="361" name="Google Shape;361;p15"/>
          <p:cNvPicPr preferRelativeResize="0"/>
          <p:nvPr/>
        </p:nvPicPr>
        <p:blipFill rotWithShape="1">
          <a:blip r:embed="rId5">
            <a:alphaModFix/>
          </a:blip>
          <a:srcRect b="7186" l="18502" r="10099" t="26444"/>
          <a:stretch/>
        </p:blipFill>
        <p:spPr>
          <a:xfrm>
            <a:off x="8479722" y="3687335"/>
            <a:ext cx="2681856" cy="1869744"/>
          </a:xfrm>
          <a:prstGeom prst="rect">
            <a:avLst/>
          </a:prstGeom>
          <a:noFill/>
          <a:ln>
            <a:noFill/>
          </a:ln>
        </p:spPr>
      </p:pic>
      <p:pic>
        <p:nvPicPr>
          <p:cNvPr descr="Radproct - home" id="362" name="Google Shape;362;p15"/>
          <p:cNvPicPr preferRelativeResize="0"/>
          <p:nvPr/>
        </p:nvPicPr>
        <p:blipFill rotWithShape="1">
          <a:blip r:embed="rId6">
            <a:alphaModFix/>
          </a:blip>
          <a:srcRect b="0" l="0" r="0" t="0"/>
          <a:stretch/>
        </p:blipFill>
        <p:spPr>
          <a:xfrm>
            <a:off x="10098523" y="5810597"/>
            <a:ext cx="1842868" cy="10258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6"/>
          <p:cNvSpPr txBox="1"/>
          <p:nvPr/>
        </p:nvSpPr>
        <p:spPr>
          <a:xfrm>
            <a:off x="1475041" y="913627"/>
            <a:ext cx="9819861" cy="549668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80000"/>
              </a:lnSpc>
              <a:spcBef>
                <a:spcPts val="0"/>
              </a:spcBef>
              <a:spcAft>
                <a:spcPts val="0"/>
              </a:spcAft>
              <a:buClr>
                <a:schemeClr val="dk1"/>
              </a:buClr>
              <a:buSzPts val="3200"/>
              <a:buFont typeface="Arial"/>
              <a:buNone/>
            </a:pPr>
            <a:r>
              <a:rPr lang="es-MX" sz="3200">
                <a:solidFill>
                  <a:schemeClr val="dk1"/>
                </a:solidFill>
                <a:latin typeface="Gill Sans"/>
                <a:ea typeface="Gill Sans"/>
                <a:cs typeface="Gill Sans"/>
                <a:sym typeface="Gill Sans"/>
              </a:rPr>
              <a:t>En general, se distinguen tres situaciones de exposición:</a:t>
            </a:r>
            <a:endParaRPr/>
          </a:p>
          <a:p>
            <a:pPr indent="-127000" lvl="0" marL="228600" marR="0" rtl="0" algn="l">
              <a:lnSpc>
                <a:spcPct val="80000"/>
              </a:lnSpc>
              <a:spcBef>
                <a:spcPts val="1000"/>
              </a:spcBef>
              <a:spcAft>
                <a:spcPts val="0"/>
              </a:spcAft>
              <a:buClr>
                <a:schemeClr val="dk1"/>
              </a:buClr>
              <a:buSzPts val="1600"/>
              <a:buFont typeface="Arial"/>
              <a:buNone/>
            </a:pPr>
            <a:r>
              <a:t/>
            </a:r>
            <a:endParaRPr b="1" sz="1600">
              <a:solidFill>
                <a:srgbClr val="000099"/>
              </a:solidFill>
              <a:latin typeface="Gill Sans"/>
              <a:ea typeface="Gill Sans"/>
              <a:cs typeface="Gill Sans"/>
              <a:sym typeface="Gill Sans"/>
            </a:endParaRPr>
          </a:p>
        </p:txBody>
      </p:sp>
      <p:grpSp>
        <p:nvGrpSpPr>
          <p:cNvPr id="369" name="Google Shape;369;p16"/>
          <p:cNvGrpSpPr/>
          <p:nvPr/>
        </p:nvGrpSpPr>
        <p:grpSpPr>
          <a:xfrm>
            <a:off x="1025593" y="1620454"/>
            <a:ext cx="10508972" cy="3909067"/>
            <a:chOff x="0" y="2051744"/>
            <a:chExt cx="10508972" cy="3909067"/>
          </a:xfrm>
        </p:grpSpPr>
        <p:sp>
          <p:nvSpPr>
            <p:cNvPr id="370" name="Google Shape;370;p16"/>
            <p:cNvSpPr/>
            <p:nvPr/>
          </p:nvSpPr>
          <p:spPr>
            <a:xfrm>
              <a:off x="696178" y="2109005"/>
              <a:ext cx="1903725" cy="724486"/>
            </a:xfrm>
            <a:prstGeom prst="rect">
              <a:avLst/>
            </a:prstGeom>
            <a:solidFill>
              <a:srgbClr val="93B6D2"/>
            </a:solidFill>
            <a:ln cap="rnd" cmpd="sng" w="22225">
              <a:solidFill>
                <a:srgbClr val="93B6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txBox="1"/>
            <p:nvPr/>
          </p:nvSpPr>
          <p:spPr>
            <a:xfrm>
              <a:off x="696178" y="2109005"/>
              <a:ext cx="1903725" cy="724486"/>
            </a:xfrm>
            <a:prstGeom prst="rect">
              <a:avLst/>
            </a:prstGeom>
            <a:no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Clr>
                  <a:schemeClr val="lt1"/>
                </a:buClr>
                <a:buSzPts val="1500"/>
                <a:buFont typeface="Gill Sans"/>
                <a:buNone/>
              </a:pPr>
              <a:r>
                <a:rPr b="1" lang="es-MX" sz="1500">
                  <a:solidFill>
                    <a:schemeClr val="lt1"/>
                  </a:solidFill>
                  <a:latin typeface="Gill Sans"/>
                  <a:ea typeface="Gill Sans"/>
                  <a:cs typeface="Gill Sans"/>
                  <a:sym typeface="Gill Sans"/>
                </a:rPr>
                <a:t>Exposición Ocupacional</a:t>
              </a:r>
              <a:endParaRPr/>
            </a:p>
          </p:txBody>
        </p:sp>
        <p:sp>
          <p:nvSpPr>
            <p:cNvPr id="372" name="Google Shape;372;p16"/>
            <p:cNvSpPr/>
            <p:nvPr/>
          </p:nvSpPr>
          <p:spPr>
            <a:xfrm>
              <a:off x="0" y="4582984"/>
              <a:ext cx="3291826" cy="1377827"/>
            </a:xfrm>
            <a:prstGeom prst="rect">
              <a:avLst/>
            </a:prstGeom>
            <a:solidFill>
              <a:srgbClr val="DBE5EE">
                <a:alpha val="89803"/>
              </a:srgbClr>
            </a:solidFill>
            <a:ln cap="rnd" cmpd="sng" w="22225">
              <a:solidFill>
                <a:srgbClr val="DBE5E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p:nvPr/>
          </p:nvSpPr>
          <p:spPr>
            <a:xfrm>
              <a:off x="4137732" y="2114648"/>
              <a:ext cx="1903725" cy="724486"/>
            </a:xfrm>
            <a:prstGeom prst="rect">
              <a:avLst/>
            </a:prstGeom>
            <a:solidFill>
              <a:srgbClr val="93B6D2"/>
            </a:solidFill>
            <a:ln cap="rnd" cmpd="sng" w="22225">
              <a:solidFill>
                <a:srgbClr val="93B6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6"/>
            <p:cNvSpPr txBox="1"/>
            <p:nvPr/>
          </p:nvSpPr>
          <p:spPr>
            <a:xfrm>
              <a:off x="4137732" y="2114648"/>
              <a:ext cx="1903725" cy="724486"/>
            </a:xfrm>
            <a:prstGeom prst="rect">
              <a:avLst/>
            </a:prstGeom>
            <a:no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Clr>
                  <a:schemeClr val="lt1"/>
                </a:buClr>
                <a:buSzPts val="1500"/>
                <a:buFont typeface="Gill Sans"/>
                <a:buNone/>
              </a:pPr>
              <a:r>
                <a:rPr b="1" lang="es-MX" sz="1500">
                  <a:solidFill>
                    <a:schemeClr val="lt1"/>
                  </a:solidFill>
                  <a:latin typeface="Gill Sans"/>
                  <a:ea typeface="Gill Sans"/>
                  <a:cs typeface="Gill Sans"/>
                  <a:sym typeface="Gill Sans"/>
                </a:rPr>
                <a:t>Exposición médica</a:t>
              </a:r>
              <a:endParaRPr/>
            </a:p>
          </p:txBody>
        </p:sp>
        <p:sp>
          <p:nvSpPr>
            <p:cNvPr id="375" name="Google Shape;375;p16"/>
            <p:cNvSpPr/>
            <p:nvPr/>
          </p:nvSpPr>
          <p:spPr>
            <a:xfrm>
              <a:off x="3587775" y="4605554"/>
              <a:ext cx="3058239" cy="1355257"/>
            </a:xfrm>
            <a:prstGeom prst="rect">
              <a:avLst/>
            </a:prstGeom>
            <a:solidFill>
              <a:srgbClr val="DBE5EE">
                <a:alpha val="89803"/>
              </a:srgbClr>
            </a:solidFill>
            <a:ln cap="rnd" cmpd="sng" w="22225">
              <a:solidFill>
                <a:srgbClr val="DBE5E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txBox="1"/>
            <p:nvPr/>
          </p:nvSpPr>
          <p:spPr>
            <a:xfrm>
              <a:off x="3587775" y="4605554"/>
              <a:ext cx="3058239" cy="1355257"/>
            </a:xfrm>
            <a:prstGeom prst="rect">
              <a:avLst/>
            </a:prstGeom>
            <a:noFill/>
            <a:ln>
              <a:noFill/>
            </a:ln>
          </p:spPr>
          <p:txBody>
            <a:bodyPr anchorCtr="0" anchor="t" bIns="120000" lIns="80000" spcFirstLastPara="1" rIns="106675" wrap="square" tIns="80000">
              <a:noAutofit/>
            </a:bodyPr>
            <a:lstStyle/>
            <a:p>
              <a:pPr indent="-19050" lvl="1" marL="114300" marR="0" rtl="0" algn="l">
                <a:lnSpc>
                  <a:spcPct val="90000"/>
                </a:lnSpc>
                <a:spcBef>
                  <a:spcPts val="0"/>
                </a:spcBef>
                <a:spcAft>
                  <a:spcPts val="0"/>
                </a:spcAft>
                <a:buClr>
                  <a:schemeClr val="dk1"/>
                </a:buClr>
                <a:buSzPts val="1500"/>
                <a:buFont typeface="Gill Sans"/>
                <a:buNone/>
              </a:pPr>
              <a:r>
                <a:t/>
              </a:r>
              <a:endParaRPr b="0" i="0" sz="1500" u="none" cap="none" strike="noStrike">
                <a:solidFill>
                  <a:schemeClr val="dk1"/>
                </a:solidFill>
                <a:latin typeface="Gill Sans"/>
                <a:ea typeface="Gill Sans"/>
                <a:cs typeface="Gill Sans"/>
                <a:sym typeface="Gill Sans"/>
              </a:endParaRPr>
            </a:p>
          </p:txBody>
        </p:sp>
        <p:sp>
          <p:nvSpPr>
            <p:cNvPr id="377" name="Google Shape;377;p16"/>
            <p:cNvSpPr/>
            <p:nvPr/>
          </p:nvSpPr>
          <p:spPr>
            <a:xfrm>
              <a:off x="7467795" y="2051744"/>
              <a:ext cx="2511089" cy="724486"/>
            </a:xfrm>
            <a:prstGeom prst="rect">
              <a:avLst/>
            </a:prstGeom>
            <a:solidFill>
              <a:srgbClr val="93B6D2"/>
            </a:solidFill>
            <a:ln cap="rnd" cmpd="sng" w="22225">
              <a:solidFill>
                <a:srgbClr val="93B6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txBox="1"/>
            <p:nvPr/>
          </p:nvSpPr>
          <p:spPr>
            <a:xfrm>
              <a:off x="7467795" y="2051744"/>
              <a:ext cx="2511089" cy="724486"/>
            </a:xfrm>
            <a:prstGeom prst="rect">
              <a:avLst/>
            </a:prstGeom>
            <a:no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Clr>
                  <a:schemeClr val="lt1"/>
                </a:buClr>
                <a:buSzPts val="1500"/>
                <a:buFont typeface="Gill Sans"/>
                <a:buNone/>
              </a:pPr>
              <a:r>
                <a:rPr b="1" lang="es-MX" sz="1500">
                  <a:solidFill>
                    <a:schemeClr val="lt1"/>
                  </a:solidFill>
                  <a:latin typeface="Gill Sans"/>
                  <a:ea typeface="Gill Sans"/>
                  <a:cs typeface="Gill Sans"/>
                  <a:sym typeface="Gill Sans"/>
                </a:rPr>
                <a:t>Exposición Miembros del público</a:t>
              </a:r>
              <a:endParaRPr/>
            </a:p>
          </p:txBody>
        </p:sp>
        <p:sp>
          <p:nvSpPr>
            <p:cNvPr id="379" name="Google Shape;379;p16"/>
            <p:cNvSpPr/>
            <p:nvPr/>
          </p:nvSpPr>
          <p:spPr>
            <a:xfrm>
              <a:off x="6887364" y="4644081"/>
              <a:ext cx="3621608" cy="1316730"/>
            </a:xfrm>
            <a:prstGeom prst="rect">
              <a:avLst/>
            </a:prstGeom>
            <a:solidFill>
              <a:srgbClr val="DBE5EE">
                <a:alpha val="89803"/>
              </a:srgbClr>
            </a:solidFill>
            <a:ln cap="rnd" cmpd="sng" w="22225">
              <a:solidFill>
                <a:srgbClr val="DBE5E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
            <p:cNvSpPr txBox="1"/>
            <p:nvPr/>
          </p:nvSpPr>
          <p:spPr>
            <a:xfrm>
              <a:off x="6887364" y="4644081"/>
              <a:ext cx="3621608" cy="1316730"/>
            </a:xfrm>
            <a:prstGeom prst="rect">
              <a:avLst/>
            </a:prstGeom>
            <a:noFill/>
            <a:ln>
              <a:noFill/>
            </a:ln>
          </p:spPr>
          <p:txBody>
            <a:bodyPr anchorCtr="0" anchor="t" bIns="120000" lIns="80000" spcFirstLastPara="1" rIns="106675" wrap="square" tIns="80000">
              <a:noAutofit/>
            </a:bodyPr>
            <a:lstStyle/>
            <a:p>
              <a:pPr indent="-19050" lvl="1" marL="114300" marR="0" rtl="0" algn="l">
                <a:lnSpc>
                  <a:spcPct val="90000"/>
                </a:lnSpc>
                <a:spcBef>
                  <a:spcPts val="0"/>
                </a:spcBef>
                <a:spcAft>
                  <a:spcPts val="0"/>
                </a:spcAft>
                <a:buClr>
                  <a:schemeClr val="dk1"/>
                </a:buClr>
                <a:buSzPts val="1500"/>
                <a:buFont typeface="Gill Sans"/>
                <a:buNone/>
              </a:pPr>
              <a:r>
                <a:t/>
              </a:r>
              <a:endParaRPr b="0" i="0" sz="1500" u="none" cap="none" strike="noStrike">
                <a:solidFill>
                  <a:schemeClr val="dk1"/>
                </a:solidFill>
                <a:latin typeface="Gill Sans"/>
                <a:ea typeface="Gill Sans"/>
                <a:cs typeface="Gill Sans"/>
                <a:sym typeface="Gill Sans"/>
              </a:endParaRPr>
            </a:p>
          </p:txBody>
        </p:sp>
      </p:grpSp>
      <p:pic>
        <p:nvPicPr>
          <p:cNvPr descr="La exposición a la radiación de los trabajadores sanitarios, ligada a  diversos problemas de salud" id="381" name="Google Shape;381;p16"/>
          <p:cNvPicPr preferRelativeResize="0"/>
          <p:nvPr/>
        </p:nvPicPr>
        <p:blipFill rotWithShape="1">
          <a:blip r:embed="rId3">
            <a:alphaModFix/>
          </a:blip>
          <a:srcRect b="0" l="0" r="0" t="0"/>
          <a:stretch/>
        </p:blipFill>
        <p:spPr>
          <a:xfrm>
            <a:off x="1598542" y="2772548"/>
            <a:ext cx="4762500" cy="3171825"/>
          </a:xfrm>
          <a:prstGeom prst="rect">
            <a:avLst/>
          </a:prstGeom>
          <a:noFill/>
          <a:ln>
            <a:noFill/>
          </a:ln>
        </p:spPr>
      </p:pic>
      <p:pic>
        <p:nvPicPr>
          <p:cNvPr descr="Protección radiológica del público y ambiente - FORO" id="382" name="Google Shape;382;p16"/>
          <p:cNvPicPr preferRelativeResize="0"/>
          <p:nvPr/>
        </p:nvPicPr>
        <p:blipFill rotWithShape="1">
          <a:blip r:embed="rId4">
            <a:alphaModFix/>
          </a:blip>
          <a:srcRect b="0" l="0" r="0" t="0"/>
          <a:stretch/>
        </p:blipFill>
        <p:spPr>
          <a:xfrm>
            <a:off x="7597463" y="2878753"/>
            <a:ext cx="4087492" cy="3065619"/>
          </a:xfrm>
          <a:prstGeom prst="rect">
            <a:avLst/>
          </a:prstGeom>
          <a:noFill/>
          <a:ln>
            <a:noFill/>
          </a:ln>
        </p:spPr>
      </p:pic>
      <p:pic>
        <p:nvPicPr>
          <p:cNvPr descr="Radproct - home" id="383" name="Google Shape;383;p16"/>
          <p:cNvPicPr preferRelativeResize="0"/>
          <p:nvPr/>
        </p:nvPicPr>
        <p:blipFill rotWithShape="1">
          <a:blip r:embed="rId5">
            <a:alphaModFix/>
          </a:blip>
          <a:srcRect b="0" l="0" r="0" t="0"/>
          <a:stretch/>
        </p:blipFill>
        <p:spPr>
          <a:xfrm>
            <a:off x="-24336" y="5897380"/>
            <a:ext cx="1842868" cy="10258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7"/>
          <p:cNvSpPr txBox="1"/>
          <p:nvPr>
            <p:ph type="title"/>
          </p:nvPr>
        </p:nvSpPr>
        <p:spPr>
          <a:xfrm>
            <a:off x="480750" y="963881"/>
            <a:ext cx="9369900" cy="57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PRINCIPIOS DE PROTECCIÓN RADIOLÓGICA</a:t>
            </a:r>
            <a:endParaRPr b="1">
              <a:latin typeface="Times New Roman"/>
              <a:ea typeface="Times New Roman"/>
              <a:cs typeface="Times New Roman"/>
              <a:sym typeface="Times New Roman"/>
            </a:endParaRPr>
          </a:p>
        </p:txBody>
      </p:sp>
      <p:grpSp>
        <p:nvGrpSpPr>
          <p:cNvPr id="390" name="Google Shape;390;p17"/>
          <p:cNvGrpSpPr/>
          <p:nvPr/>
        </p:nvGrpSpPr>
        <p:grpSpPr>
          <a:xfrm>
            <a:off x="857363" y="5066965"/>
            <a:ext cx="10477271" cy="1654306"/>
            <a:chOff x="9224" y="462909"/>
            <a:chExt cx="10477271" cy="1654306"/>
          </a:xfrm>
        </p:grpSpPr>
        <p:sp>
          <p:nvSpPr>
            <p:cNvPr id="391" name="Google Shape;391;p17"/>
            <p:cNvSpPr/>
            <p:nvPr/>
          </p:nvSpPr>
          <p:spPr>
            <a:xfrm>
              <a:off x="9224" y="462909"/>
              <a:ext cx="2757176" cy="1654306"/>
            </a:xfrm>
            <a:prstGeom prst="roundRect">
              <a:avLst>
                <a:gd fmla="val 10000" name="adj"/>
              </a:avLst>
            </a:prstGeom>
            <a:solidFill>
              <a:srgbClr val="93B6D2"/>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7"/>
            <p:cNvSpPr txBox="1"/>
            <p:nvPr/>
          </p:nvSpPr>
          <p:spPr>
            <a:xfrm>
              <a:off x="57677" y="511362"/>
              <a:ext cx="2660270" cy="1557400"/>
            </a:xfrm>
            <a:prstGeom prst="rect">
              <a:avLst/>
            </a:prstGeom>
            <a:noFill/>
            <a:ln>
              <a:noFill/>
            </a:ln>
          </p:spPr>
          <p:txBody>
            <a:bodyPr anchorCtr="0" anchor="ctr" bIns="129525" lIns="129525" spcFirstLastPara="1" rIns="129525" wrap="square" tIns="129525">
              <a:noAutofit/>
            </a:bodyPr>
            <a:lstStyle/>
            <a:p>
              <a:pPr indent="0" lvl="0" marL="0" marR="0" rtl="0" algn="ctr">
                <a:lnSpc>
                  <a:spcPct val="90000"/>
                </a:lnSpc>
                <a:spcBef>
                  <a:spcPts val="0"/>
                </a:spcBef>
                <a:spcAft>
                  <a:spcPts val="0"/>
                </a:spcAft>
                <a:buClr>
                  <a:schemeClr val="lt1"/>
                </a:buClr>
                <a:buSzPts val="3400"/>
                <a:buFont typeface="Gill Sans"/>
                <a:buNone/>
              </a:pPr>
              <a:r>
                <a:rPr lang="es-MX" sz="3400">
                  <a:solidFill>
                    <a:schemeClr val="lt1"/>
                  </a:solidFill>
                  <a:latin typeface="Gill Sans"/>
                  <a:ea typeface="Gill Sans"/>
                  <a:cs typeface="Gill Sans"/>
                  <a:sym typeface="Gill Sans"/>
                </a:rPr>
                <a:t>Justificación</a:t>
              </a:r>
              <a:endParaRPr/>
            </a:p>
          </p:txBody>
        </p:sp>
        <p:sp>
          <p:nvSpPr>
            <p:cNvPr id="393" name="Google Shape;393;p17"/>
            <p:cNvSpPr/>
            <p:nvPr/>
          </p:nvSpPr>
          <p:spPr>
            <a:xfrm>
              <a:off x="3042119" y="948173"/>
              <a:ext cx="584521" cy="683779"/>
            </a:xfrm>
            <a:prstGeom prst="rightArrow">
              <a:avLst>
                <a:gd fmla="val 60000" name="adj1"/>
                <a:gd fmla="val 50000" name="adj2"/>
              </a:avLst>
            </a:prstGeom>
            <a:solidFill>
              <a:srgbClr val="C7D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7"/>
            <p:cNvSpPr txBox="1"/>
            <p:nvPr/>
          </p:nvSpPr>
          <p:spPr>
            <a:xfrm>
              <a:off x="3042119" y="1084929"/>
              <a:ext cx="409165" cy="41026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700"/>
                <a:buFont typeface="Gill Sans"/>
                <a:buNone/>
              </a:pPr>
              <a:r>
                <a:t/>
              </a:r>
              <a:endParaRPr sz="2700">
                <a:solidFill>
                  <a:schemeClr val="lt1"/>
                </a:solidFill>
                <a:latin typeface="Gill Sans"/>
                <a:ea typeface="Gill Sans"/>
                <a:cs typeface="Gill Sans"/>
                <a:sym typeface="Gill Sans"/>
              </a:endParaRPr>
            </a:p>
          </p:txBody>
        </p:sp>
        <p:sp>
          <p:nvSpPr>
            <p:cNvPr id="395" name="Google Shape;395;p17"/>
            <p:cNvSpPr/>
            <p:nvPr/>
          </p:nvSpPr>
          <p:spPr>
            <a:xfrm>
              <a:off x="3869272" y="462909"/>
              <a:ext cx="2757176" cy="1654306"/>
            </a:xfrm>
            <a:prstGeom prst="roundRect">
              <a:avLst>
                <a:gd fmla="val 10000" name="adj"/>
              </a:avLst>
            </a:prstGeom>
            <a:solidFill>
              <a:srgbClr val="93B6D2"/>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7"/>
            <p:cNvSpPr txBox="1"/>
            <p:nvPr/>
          </p:nvSpPr>
          <p:spPr>
            <a:xfrm>
              <a:off x="3917725" y="511362"/>
              <a:ext cx="2660270" cy="1557400"/>
            </a:xfrm>
            <a:prstGeom prst="rect">
              <a:avLst/>
            </a:prstGeom>
            <a:noFill/>
            <a:ln>
              <a:noFill/>
            </a:ln>
          </p:spPr>
          <p:txBody>
            <a:bodyPr anchorCtr="0" anchor="ctr" bIns="129525" lIns="129525" spcFirstLastPara="1" rIns="129525" wrap="square" tIns="129525">
              <a:noAutofit/>
            </a:bodyPr>
            <a:lstStyle/>
            <a:p>
              <a:pPr indent="0" lvl="0" marL="0" marR="0" rtl="0" algn="ctr">
                <a:lnSpc>
                  <a:spcPct val="90000"/>
                </a:lnSpc>
                <a:spcBef>
                  <a:spcPts val="0"/>
                </a:spcBef>
                <a:spcAft>
                  <a:spcPts val="0"/>
                </a:spcAft>
                <a:buClr>
                  <a:schemeClr val="lt1"/>
                </a:buClr>
                <a:buSzPts val="3400"/>
                <a:buFont typeface="Gill Sans"/>
                <a:buNone/>
              </a:pPr>
              <a:r>
                <a:rPr lang="es-MX" sz="3400">
                  <a:solidFill>
                    <a:schemeClr val="lt1"/>
                  </a:solidFill>
                  <a:latin typeface="Gill Sans"/>
                  <a:ea typeface="Gill Sans"/>
                  <a:cs typeface="Gill Sans"/>
                  <a:sym typeface="Gill Sans"/>
                </a:rPr>
                <a:t>Optimización</a:t>
              </a:r>
              <a:endParaRPr/>
            </a:p>
          </p:txBody>
        </p:sp>
        <p:sp>
          <p:nvSpPr>
            <p:cNvPr id="397" name="Google Shape;397;p17"/>
            <p:cNvSpPr/>
            <p:nvPr/>
          </p:nvSpPr>
          <p:spPr>
            <a:xfrm>
              <a:off x="6902166" y="948173"/>
              <a:ext cx="584521" cy="683779"/>
            </a:xfrm>
            <a:prstGeom prst="rightArrow">
              <a:avLst>
                <a:gd fmla="val 60000" name="adj1"/>
                <a:gd fmla="val 50000" name="adj2"/>
              </a:avLst>
            </a:prstGeom>
            <a:solidFill>
              <a:srgbClr val="C7D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
            <p:cNvSpPr txBox="1"/>
            <p:nvPr/>
          </p:nvSpPr>
          <p:spPr>
            <a:xfrm>
              <a:off x="6902166" y="1084929"/>
              <a:ext cx="409165" cy="41026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700"/>
                <a:buFont typeface="Gill Sans"/>
                <a:buNone/>
              </a:pPr>
              <a:r>
                <a:t/>
              </a:r>
              <a:endParaRPr sz="2700">
                <a:solidFill>
                  <a:schemeClr val="lt1"/>
                </a:solidFill>
                <a:latin typeface="Gill Sans"/>
                <a:ea typeface="Gill Sans"/>
                <a:cs typeface="Gill Sans"/>
                <a:sym typeface="Gill Sans"/>
              </a:endParaRPr>
            </a:p>
          </p:txBody>
        </p:sp>
        <p:sp>
          <p:nvSpPr>
            <p:cNvPr id="399" name="Google Shape;399;p17"/>
            <p:cNvSpPr/>
            <p:nvPr/>
          </p:nvSpPr>
          <p:spPr>
            <a:xfrm>
              <a:off x="7729319" y="462909"/>
              <a:ext cx="2757176" cy="1654306"/>
            </a:xfrm>
            <a:prstGeom prst="roundRect">
              <a:avLst>
                <a:gd fmla="val 10000" name="adj"/>
              </a:avLst>
            </a:prstGeom>
            <a:solidFill>
              <a:srgbClr val="93B6D2"/>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7"/>
            <p:cNvSpPr txBox="1"/>
            <p:nvPr/>
          </p:nvSpPr>
          <p:spPr>
            <a:xfrm>
              <a:off x="7777772" y="511362"/>
              <a:ext cx="2660270" cy="1557400"/>
            </a:xfrm>
            <a:prstGeom prst="rect">
              <a:avLst/>
            </a:prstGeom>
            <a:noFill/>
            <a:ln>
              <a:noFill/>
            </a:ln>
          </p:spPr>
          <p:txBody>
            <a:bodyPr anchorCtr="0" anchor="ctr" bIns="129525" lIns="129525" spcFirstLastPara="1" rIns="129525" wrap="square" tIns="129525">
              <a:noAutofit/>
            </a:bodyPr>
            <a:lstStyle/>
            <a:p>
              <a:pPr indent="0" lvl="0" marL="0" marR="0" rtl="0" algn="ctr">
                <a:lnSpc>
                  <a:spcPct val="90000"/>
                </a:lnSpc>
                <a:spcBef>
                  <a:spcPts val="0"/>
                </a:spcBef>
                <a:spcAft>
                  <a:spcPts val="0"/>
                </a:spcAft>
                <a:buClr>
                  <a:schemeClr val="lt1"/>
                </a:buClr>
                <a:buSzPts val="3400"/>
                <a:buFont typeface="Gill Sans"/>
                <a:buNone/>
              </a:pPr>
              <a:r>
                <a:rPr lang="es-MX" sz="3400">
                  <a:solidFill>
                    <a:schemeClr val="lt1"/>
                  </a:solidFill>
                  <a:latin typeface="Gill Sans"/>
                  <a:ea typeface="Gill Sans"/>
                  <a:cs typeface="Gill Sans"/>
                  <a:sym typeface="Gill Sans"/>
                </a:rPr>
                <a:t>Límites de dosis</a:t>
              </a:r>
              <a:endParaRPr/>
            </a:p>
          </p:txBody>
        </p:sp>
      </p:grpSp>
      <p:sp>
        <p:nvSpPr>
          <p:cNvPr id="401" name="Google Shape;401;p17"/>
          <p:cNvSpPr/>
          <p:nvPr/>
        </p:nvSpPr>
        <p:spPr>
          <a:xfrm>
            <a:off x="599659" y="1871039"/>
            <a:ext cx="1099268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2400">
                <a:solidFill>
                  <a:schemeClr val="dk1"/>
                </a:solidFill>
                <a:latin typeface="Gill Sans"/>
                <a:ea typeface="Gill Sans"/>
                <a:cs typeface="Gill Sans"/>
                <a:sym typeface="Gill Sans"/>
              </a:rPr>
              <a:t>Toda actividad o práctica que implique un riesgo derivado de las radiaciones ionizantes deberá atenerse a los tres principios generales del </a:t>
            </a:r>
            <a:r>
              <a:rPr lang="es-MX" sz="2400">
                <a:solidFill>
                  <a:srgbClr val="0033CC"/>
                </a:solidFill>
                <a:latin typeface="Gill Sans"/>
                <a:ea typeface="Gill Sans"/>
                <a:cs typeface="Gill Sans"/>
                <a:sym typeface="Gill Sans"/>
              </a:rPr>
              <a:t>"Sistema de Protección Radiológica"</a:t>
            </a:r>
            <a:r>
              <a:rPr lang="es-MX" sz="2400">
                <a:solidFill>
                  <a:schemeClr val="dk1"/>
                </a:solidFill>
                <a:latin typeface="Gill Sans"/>
                <a:ea typeface="Gill Sans"/>
                <a:cs typeface="Gill Sans"/>
                <a:sym typeface="Gill Sans"/>
              </a:rPr>
              <a:t>  establecido por la ICRP: </a:t>
            </a:r>
            <a:endParaRPr sz="2400">
              <a:solidFill>
                <a:schemeClr val="dk1"/>
              </a:solidFill>
              <a:latin typeface="Gill Sans"/>
              <a:ea typeface="Gill Sans"/>
              <a:cs typeface="Gill Sans"/>
              <a:sym typeface="Gill Sans"/>
            </a:endParaRPr>
          </a:p>
        </p:txBody>
      </p:sp>
      <p:sp>
        <p:nvSpPr>
          <p:cNvPr id="402" name="Google Shape;402;p17"/>
          <p:cNvSpPr/>
          <p:nvPr/>
        </p:nvSpPr>
        <p:spPr>
          <a:xfrm>
            <a:off x="480750" y="3599086"/>
            <a:ext cx="5594684" cy="631296"/>
          </a:xfrm>
          <a:prstGeom prst="roundRect">
            <a:avLst>
              <a:gd fmla="val 16667" name="adj"/>
            </a:avLst>
          </a:prstGeom>
          <a:solidFill>
            <a:srgbClr val="E9F0F5"/>
          </a:solidFill>
          <a:ln cap="rnd" cmpd="sng" w="12700">
            <a:solidFill>
              <a:srgbClr val="7AA4C7"/>
            </a:solidFill>
            <a:prstDash val="solid"/>
            <a:round/>
            <a:headEnd len="sm" w="sm" type="none"/>
            <a:tailEnd len="sm" w="sm" type="none"/>
          </a:ln>
          <a:effectLst>
            <a:outerShdw blurRad="38100" rotWithShape="0" dir="5400000" dist="25400">
              <a:srgbClr val="000000">
                <a:alpha val="54901"/>
              </a:srgbClr>
            </a:outerShdw>
          </a:effectLst>
        </p:spPr>
        <p:txBody>
          <a:bodyPr anchorCtr="0" anchor="ctr" bIns="45700" lIns="91425" spcFirstLastPara="1" rIns="91425" wrap="square" tIns="45700">
            <a:noAutofit/>
          </a:bodyPr>
          <a:lstStyle/>
          <a:p>
            <a:pPr indent="-285750" lvl="0" marL="285750" marR="0" rtl="0" algn="l">
              <a:spcBef>
                <a:spcPts val="0"/>
              </a:spcBef>
              <a:spcAft>
                <a:spcPts val="0"/>
              </a:spcAft>
              <a:buClr>
                <a:srgbClr val="002060"/>
              </a:buClr>
              <a:buSzPts val="1600"/>
              <a:buFont typeface="Arial"/>
              <a:buChar char="•"/>
            </a:pPr>
            <a:r>
              <a:rPr b="1" lang="es-MX" sz="1600">
                <a:solidFill>
                  <a:srgbClr val="002060"/>
                </a:solidFill>
                <a:latin typeface="Gill Sans"/>
                <a:ea typeface="Gill Sans"/>
                <a:cs typeface="Gill Sans"/>
                <a:sym typeface="Gill Sans"/>
              </a:rPr>
              <a:t>Relacionado con la fuente</a:t>
            </a:r>
            <a:endParaRPr/>
          </a:p>
          <a:p>
            <a:pPr indent="-285750" lvl="0" marL="285750" marR="0" rtl="0" algn="l">
              <a:spcBef>
                <a:spcPts val="0"/>
              </a:spcBef>
              <a:spcAft>
                <a:spcPts val="0"/>
              </a:spcAft>
              <a:buClr>
                <a:srgbClr val="002060"/>
              </a:buClr>
              <a:buSzPts val="1600"/>
              <a:buFont typeface="Arial"/>
              <a:buChar char="•"/>
            </a:pPr>
            <a:r>
              <a:rPr b="1" lang="es-MX" sz="1600">
                <a:solidFill>
                  <a:srgbClr val="002060"/>
                </a:solidFill>
                <a:latin typeface="Gill Sans"/>
                <a:ea typeface="Gill Sans"/>
                <a:cs typeface="Gill Sans"/>
                <a:sym typeface="Gill Sans"/>
              </a:rPr>
              <a:t>Se aplican a todas las situaciones de exposición</a:t>
            </a:r>
            <a:endParaRPr b="1" sz="1600">
              <a:solidFill>
                <a:srgbClr val="002060"/>
              </a:solidFill>
              <a:latin typeface="Gill Sans"/>
              <a:ea typeface="Gill Sans"/>
              <a:cs typeface="Gill Sans"/>
              <a:sym typeface="Gill Sans"/>
            </a:endParaRPr>
          </a:p>
        </p:txBody>
      </p:sp>
      <p:sp>
        <p:nvSpPr>
          <p:cNvPr id="403" name="Google Shape;403;p17"/>
          <p:cNvSpPr/>
          <p:nvPr/>
        </p:nvSpPr>
        <p:spPr>
          <a:xfrm>
            <a:off x="6761747" y="3599086"/>
            <a:ext cx="5257800" cy="631296"/>
          </a:xfrm>
          <a:prstGeom prst="roundRect">
            <a:avLst>
              <a:gd fmla="val 16667" name="adj"/>
            </a:avLst>
          </a:prstGeom>
          <a:solidFill>
            <a:srgbClr val="E9F0F5"/>
          </a:solidFill>
          <a:ln cap="rnd" cmpd="sng" w="12700">
            <a:solidFill>
              <a:srgbClr val="7AA4C7"/>
            </a:solidFill>
            <a:prstDash val="solid"/>
            <a:round/>
            <a:headEnd len="sm" w="sm" type="none"/>
            <a:tailEnd len="sm" w="sm" type="none"/>
          </a:ln>
          <a:effectLst>
            <a:outerShdw blurRad="38100" rotWithShape="0" dir="5400000" dist="25400">
              <a:srgbClr val="000000">
                <a:alpha val="54901"/>
              </a:srgbClr>
            </a:outerShdw>
          </a:effectLst>
        </p:spPr>
        <p:txBody>
          <a:bodyPr anchorCtr="0" anchor="ctr" bIns="45700" lIns="91425" spcFirstLastPara="1" rIns="91425" wrap="square" tIns="45700">
            <a:noAutofit/>
          </a:bodyPr>
          <a:lstStyle/>
          <a:p>
            <a:pPr indent="-285750" lvl="0" marL="285750" marR="0" rtl="0" algn="l">
              <a:spcBef>
                <a:spcPts val="0"/>
              </a:spcBef>
              <a:spcAft>
                <a:spcPts val="0"/>
              </a:spcAft>
              <a:buClr>
                <a:srgbClr val="002060"/>
              </a:buClr>
              <a:buSzPts val="1600"/>
              <a:buFont typeface="Arial"/>
              <a:buChar char="•"/>
            </a:pPr>
            <a:r>
              <a:rPr b="1" lang="es-MX" sz="1600">
                <a:solidFill>
                  <a:srgbClr val="002060"/>
                </a:solidFill>
                <a:latin typeface="Gill Sans"/>
                <a:ea typeface="Gill Sans"/>
                <a:cs typeface="Gill Sans"/>
                <a:sym typeface="Gill Sans"/>
              </a:rPr>
              <a:t>Relacionado con el individuo</a:t>
            </a:r>
            <a:endParaRPr/>
          </a:p>
          <a:p>
            <a:pPr indent="-285750" lvl="0" marL="285750" marR="0" rtl="0" algn="l">
              <a:spcBef>
                <a:spcPts val="0"/>
              </a:spcBef>
              <a:spcAft>
                <a:spcPts val="0"/>
              </a:spcAft>
              <a:buClr>
                <a:srgbClr val="002060"/>
              </a:buClr>
              <a:buSzPts val="1600"/>
              <a:buFont typeface="Arial"/>
              <a:buChar char="•"/>
            </a:pPr>
            <a:r>
              <a:rPr b="1" lang="es-MX" sz="1600">
                <a:solidFill>
                  <a:srgbClr val="002060"/>
                </a:solidFill>
                <a:latin typeface="Gill Sans"/>
                <a:ea typeface="Gill Sans"/>
                <a:cs typeface="Gill Sans"/>
                <a:sym typeface="Gill Sans"/>
              </a:rPr>
              <a:t>Se aplican a situaciones de exposición planificada</a:t>
            </a:r>
            <a:endParaRPr b="1" sz="1600">
              <a:solidFill>
                <a:srgbClr val="002060"/>
              </a:solidFill>
              <a:latin typeface="Gill Sans"/>
              <a:ea typeface="Gill Sans"/>
              <a:cs typeface="Gill Sans"/>
              <a:sym typeface="Gill Sans"/>
            </a:endParaRPr>
          </a:p>
        </p:txBody>
      </p:sp>
      <p:sp>
        <p:nvSpPr>
          <p:cNvPr id="404" name="Google Shape;404;p17"/>
          <p:cNvSpPr/>
          <p:nvPr/>
        </p:nvSpPr>
        <p:spPr>
          <a:xfrm>
            <a:off x="9516979" y="4396159"/>
            <a:ext cx="333671" cy="573906"/>
          </a:xfrm>
          <a:prstGeom prst="downArrow">
            <a:avLst>
              <a:gd fmla="val 50000" name="adj1"/>
              <a:gd fmla="val 50000" name="adj2"/>
            </a:avLst>
          </a:prstGeom>
          <a:gradFill>
            <a:gsLst>
              <a:gs pos="0">
                <a:srgbClr val="989898">
                  <a:alpha val="89803"/>
                </a:srgbClr>
              </a:gs>
              <a:gs pos="100000">
                <a:srgbClr val="555555"/>
              </a:gs>
            </a:gsLst>
            <a:lin ang="5400000" scaled="0"/>
          </a:gradFill>
          <a:ln cap="rnd"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405" name="Google Shape;405;p17"/>
          <p:cNvSpPr/>
          <p:nvPr/>
        </p:nvSpPr>
        <p:spPr>
          <a:xfrm>
            <a:off x="1692442" y="4396159"/>
            <a:ext cx="333671" cy="573906"/>
          </a:xfrm>
          <a:prstGeom prst="downArrow">
            <a:avLst>
              <a:gd fmla="val 50000" name="adj1"/>
              <a:gd fmla="val 50000" name="adj2"/>
            </a:avLst>
          </a:prstGeom>
          <a:gradFill>
            <a:gsLst>
              <a:gs pos="0">
                <a:srgbClr val="989898">
                  <a:alpha val="89803"/>
                </a:srgbClr>
              </a:gs>
              <a:gs pos="100000">
                <a:srgbClr val="555555"/>
              </a:gs>
            </a:gsLst>
            <a:lin ang="5400000" scaled="0"/>
          </a:gradFill>
          <a:ln cap="rnd"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406" name="Google Shape;406;p17"/>
          <p:cNvSpPr/>
          <p:nvPr/>
        </p:nvSpPr>
        <p:spPr>
          <a:xfrm>
            <a:off x="5437874" y="4438279"/>
            <a:ext cx="333671" cy="573906"/>
          </a:xfrm>
          <a:prstGeom prst="downArrow">
            <a:avLst>
              <a:gd fmla="val 50000" name="adj1"/>
              <a:gd fmla="val 50000" name="adj2"/>
            </a:avLst>
          </a:prstGeom>
          <a:gradFill>
            <a:gsLst>
              <a:gs pos="0">
                <a:srgbClr val="989898">
                  <a:alpha val="89803"/>
                </a:srgbClr>
              </a:gs>
              <a:gs pos="100000">
                <a:srgbClr val="555555"/>
              </a:gs>
            </a:gsLst>
            <a:lin ang="5400000" scaled="0"/>
          </a:gradFill>
          <a:ln cap="rnd"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Radproct - home" id="407" name="Google Shape;407;p17"/>
          <p:cNvPicPr preferRelativeResize="0"/>
          <p:nvPr/>
        </p:nvPicPr>
        <p:blipFill rotWithShape="1">
          <a:blip r:embed="rId3">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8"/>
          <p:cNvSpPr txBox="1"/>
          <p:nvPr>
            <p:ph idx="4294967295" type="ctrTitle"/>
          </p:nvPr>
        </p:nvSpPr>
        <p:spPr>
          <a:xfrm>
            <a:off x="0" y="-222250"/>
            <a:ext cx="10698163" cy="2228850"/>
          </a:xfrm>
          <a:prstGeom prst="rect">
            <a:avLst/>
          </a:prstGeom>
          <a:noFill/>
          <a:ln>
            <a:noFill/>
          </a:ln>
        </p:spPr>
        <p:txBody>
          <a:bodyPr anchorCtr="0" anchor="ctr" bIns="60950" lIns="121900" spcFirstLastPara="1" rIns="121900" wrap="square" tIns="60950">
            <a:normAutofit/>
          </a:bodyPr>
          <a:lstStyle/>
          <a:p>
            <a:pPr indent="0" lvl="0" marL="0" marR="0" rtl="0" algn="ctr">
              <a:spcBef>
                <a:spcPts val="0"/>
              </a:spcBef>
              <a:spcAft>
                <a:spcPts val="0"/>
              </a:spcAft>
              <a:buClr>
                <a:srgbClr val="002060"/>
              </a:buClr>
              <a:buSzPts val="3733"/>
              <a:buFont typeface="Times New Roman"/>
              <a:buNone/>
            </a:pPr>
            <a:r>
              <a:rPr b="1" i="0" lang="es-MX" sz="3733" u="none" cap="none" strike="noStrike">
                <a:solidFill>
                  <a:srgbClr val="002060"/>
                </a:solidFill>
                <a:latin typeface="Times New Roman"/>
                <a:ea typeface="Times New Roman"/>
                <a:cs typeface="Times New Roman"/>
                <a:sym typeface="Times New Roman"/>
              </a:rPr>
              <a:t>PRINCIPIO DE JUSTIFICACIÓN</a:t>
            </a:r>
            <a:endParaRPr/>
          </a:p>
        </p:txBody>
      </p:sp>
      <p:sp>
        <p:nvSpPr>
          <p:cNvPr id="413" name="Google Shape;413;p18"/>
          <p:cNvSpPr txBox="1"/>
          <p:nvPr/>
        </p:nvSpPr>
        <p:spPr>
          <a:xfrm>
            <a:off x="320211" y="1708243"/>
            <a:ext cx="4708560" cy="3143241"/>
          </a:xfrm>
          <a:prstGeom prst="rect">
            <a:avLst/>
          </a:prstGeom>
          <a:noFill/>
          <a:ln>
            <a:noFill/>
          </a:ln>
        </p:spPr>
        <p:txBody>
          <a:bodyPr anchorCtr="0" anchor="t" bIns="60950" lIns="121900" spcFirstLastPara="1" rIns="121900" wrap="square" tIns="60950">
            <a:normAutofit/>
          </a:bodyPr>
          <a:lstStyle/>
          <a:p>
            <a:pPr indent="0" lvl="0" marL="0" marR="0" rtl="0" algn="just">
              <a:lnSpc>
                <a:spcPct val="90000"/>
              </a:lnSpc>
              <a:spcBef>
                <a:spcPts val="0"/>
              </a:spcBef>
              <a:spcAft>
                <a:spcPts val="0"/>
              </a:spcAft>
              <a:buClr>
                <a:srgbClr val="000000"/>
              </a:buClr>
              <a:buSzPts val="2800"/>
              <a:buFont typeface="Arial"/>
              <a:buChar char="•"/>
            </a:pPr>
            <a:r>
              <a:rPr b="0" i="0" lang="es-MX" sz="2800" u="none" cap="none" strike="noStrike">
                <a:solidFill>
                  <a:srgbClr val="000000"/>
                </a:solidFill>
                <a:latin typeface="Times New Roman"/>
                <a:ea typeface="Times New Roman"/>
                <a:cs typeface="Times New Roman"/>
                <a:sym typeface="Times New Roman"/>
              </a:rPr>
              <a:t>Cualquier circunstancia que altere la situación de exposición deberá producir más beneficio que detrimento.</a:t>
            </a:r>
            <a:endParaRPr/>
          </a:p>
          <a:p>
            <a:pPr indent="177800" lvl="0" marL="0" marR="0" rtl="0" algn="just">
              <a:lnSpc>
                <a:spcPct val="90000"/>
              </a:lnSpc>
              <a:spcBef>
                <a:spcPts val="800"/>
              </a:spcBef>
              <a:spcAft>
                <a:spcPts val="0"/>
              </a:spcAft>
              <a:buClr>
                <a:schemeClr val="dk1"/>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p:txBody>
      </p:sp>
      <p:pic>
        <p:nvPicPr>
          <p:cNvPr id="414" name="Google Shape;414;p18"/>
          <p:cNvPicPr preferRelativeResize="0"/>
          <p:nvPr/>
        </p:nvPicPr>
        <p:blipFill rotWithShape="1">
          <a:blip r:embed="rId3">
            <a:alphaModFix/>
          </a:blip>
          <a:srcRect b="0" l="0" r="0" t="0"/>
          <a:stretch/>
        </p:blipFill>
        <p:spPr>
          <a:xfrm>
            <a:off x="46352" y="4162566"/>
            <a:ext cx="5089755" cy="1626790"/>
          </a:xfrm>
          <a:prstGeom prst="rect">
            <a:avLst/>
          </a:prstGeom>
          <a:noFill/>
          <a:ln>
            <a:noFill/>
          </a:ln>
        </p:spPr>
      </p:pic>
      <p:cxnSp>
        <p:nvCxnSpPr>
          <p:cNvPr id="415" name="Google Shape;415;p18"/>
          <p:cNvCxnSpPr/>
          <p:nvPr/>
        </p:nvCxnSpPr>
        <p:spPr>
          <a:xfrm>
            <a:off x="5345374" y="1460310"/>
            <a:ext cx="0" cy="5036024"/>
          </a:xfrm>
          <a:prstGeom prst="straightConnector1">
            <a:avLst/>
          </a:prstGeom>
          <a:noFill/>
          <a:ln cap="flat" cmpd="sng" w="57150">
            <a:solidFill>
              <a:srgbClr val="D86E2E"/>
            </a:solidFill>
            <a:prstDash val="solid"/>
            <a:round/>
            <a:headEnd len="sm" w="sm" type="none"/>
            <a:tailEnd len="sm" w="sm" type="none"/>
          </a:ln>
        </p:spPr>
      </p:cxnSp>
      <p:sp>
        <p:nvSpPr>
          <p:cNvPr id="416" name="Google Shape;416;p18"/>
          <p:cNvSpPr/>
          <p:nvPr/>
        </p:nvSpPr>
        <p:spPr>
          <a:xfrm>
            <a:off x="6557031" y="1460310"/>
            <a:ext cx="4688724" cy="423081"/>
          </a:xfrm>
          <a:prstGeom prst="roundRect">
            <a:avLst>
              <a:gd fmla="val 16667" name="adj"/>
            </a:avLst>
          </a:prstGeom>
          <a:solidFill>
            <a:srgbClr val="E9F0F5"/>
          </a:solidFill>
          <a:ln cap="rnd" cmpd="sng" w="12700">
            <a:solidFill>
              <a:srgbClr val="7AA4C7"/>
            </a:solidFill>
            <a:prstDash val="solid"/>
            <a:round/>
            <a:headEnd len="sm" w="sm" type="none"/>
            <a:tailEnd len="sm" w="sm" type="none"/>
          </a:ln>
          <a:effectLst>
            <a:outerShdw blurRad="38100" rotWithShape="0" dir="5400000" dist="25400">
              <a:srgbClr val="000000">
                <a:alpha val="5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600">
                <a:solidFill>
                  <a:srgbClr val="002060"/>
                </a:solidFill>
                <a:latin typeface="Times New Roman"/>
                <a:ea typeface="Times New Roman"/>
                <a:cs typeface="Times New Roman"/>
                <a:sym typeface="Times New Roman"/>
              </a:rPr>
              <a:t>FACTORES SOCIALES Y ECONÓMICOS </a:t>
            </a:r>
            <a:endParaRPr b="1" sz="1600">
              <a:solidFill>
                <a:srgbClr val="002060"/>
              </a:solidFill>
              <a:latin typeface="Times New Roman"/>
              <a:ea typeface="Times New Roman"/>
              <a:cs typeface="Times New Roman"/>
              <a:sym typeface="Times New Roman"/>
            </a:endParaRPr>
          </a:p>
        </p:txBody>
      </p:sp>
      <p:sp>
        <p:nvSpPr>
          <p:cNvPr id="417" name="Google Shape;417;p18"/>
          <p:cNvSpPr txBox="1"/>
          <p:nvPr/>
        </p:nvSpPr>
        <p:spPr>
          <a:xfrm>
            <a:off x="5717556" y="1883391"/>
            <a:ext cx="6428092" cy="4524315"/>
          </a:xfrm>
          <a:prstGeom prst="rect">
            <a:avLst/>
          </a:prstGeom>
          <a:noFill/>
          <a:ln>
            <a:noFill/>
          </a:ln>
        </p:spPr>
        <p:txBody>
          <a:bodyPr anchorCtr="0" anchor="t" bIns="45700" lIns="91425" spcFirstLastPara="1" rIns="91425" wrap="square" tIns="45700">
            <a:spAutoFit/>
          </a:bodyPr>
          <a:lstStyle/>
          <a:p>
            <a:pPr indent="-171450" lvl="0" marL="285750" marR="0" rtl="0" algn="l">
              <a:spcBef>
                <a:spcPts val="0"/>
              </a:spcBef>
              <a:spcAft>
                <a:spcPts val="0"/>
              </a:spcAft>
              <a:buClr>
                <a:schemeClr val="dk1"/>
              </a:buClr>
              <a:buSzPts val="1800"/>
              <a:buFont typeface="Arial"/>
              <a:buNone/>
            </a:pPr>
            <a:r>
              <a:t/>
            </a:r>
            <a:endParaRPr b="1" i="0" sz="1800" u="none" strike="noStrike">
              <a:solidFill>
                <a:srgbClr val="002060"/>
              </a:solidFill>
              <a:latin typeface="Times New Roman"/>
              <a:ea typeface="Times New Roman"/>
              <a:cs typeface="Times New Roman"/>
              <a:sym typeface="Times New Roman"/>
            </a:endParaRPr>
          </a:p>
          <a:p>
            <a:pPr indent="-285750" lvl="0" marL="285750" marR="0" rtl="0" algn="l">
              <a:spcBef>
                <a:spcPts val="0"/>
              </a:spcBef>
              <a:spcAft>
                <a:spcPts val="0"/>
              </a:spcAft>
              <a:buClr>
                <a:srgbClr val="002060"/>
              </a:buClr>
              <a:buSzPts val="1800"/>
              <a:buFont typeface="Arial"/>
              <a:buChar char="•"/>
            </a:pPr>
            <a:r>
              <a:rPr b="1" i="0" lang="es-MX" sz="1800" u="none" strike="noStrike">
                <a:solidFill>
                  <a:srgbClr val="002060"/>
                </a:solidFill>
                <a:latin typeface="Times New Roman"/>
                <a:ea typeface="Times New Roman"/>
                <a:cs typeface="Times New Roman"/>
                <a:sym typeface="Times New Roman"/>
              </a:rPr>
              <a:t>¿Qué significa “producir más beneficio que daño para el individuo, para la sociedad”?</a:t>
            </a:r>
            <a:endParaRPr/>
          </a:p>
          <a:p>
            <a:pPr indent="-171450" lvl="0" marL="285750" marR="0" rtl="0" algn="l">
              <a:spcBef>
                <a:spcPts val="0"/>
              </a:spcBef>
              <a:spcAft>
                <a:spcPts val="0"/>
              </a:spcAft>
              <a:buClr>
                <a:schemeClr val="dk1"/>
              </a:buClr>
              <a:buSzPts val="1800"/>
              <a:buFont typeface="Arial"/>
              <a:buNone/>
            </a:pPr>
            <a:r>
              <a:t/>
            </a:r>
            <a:endParaRPr b="1" i="0" sz="1800" u="none" strike="noStrike">
              <a:solidFill>
                <a:srgbClr val="002060"/>
              </a:solidFill>
              <a:latin typeface="Times New Roman"/>
              <a:ea typeface="Times New Roman"/>
              <a:cs typeface="Times New Roman"/>
              <a:sym typeface="Times New Roman"/>
            </a:endParaRPr>
          </a:p>
          <a:p>
            <a:pPr indent="-285750" lvl="0" marL="285750" marR="0" rtl="0" algn="l">
              <a:spcBef>
                <a:spcPts val="0"/>
              </a:spcBef>
              <a:spcAft>
                <a:spcPts val="0"/>
              </a:spcAft>
              <a:buClr>
                <a:srgbClr val="002060"/>
              </a:buClr>
              <a:buSzPts val="1800"/>
              <a:buFont typeface="Arial"/>
              <a:buChar char="•"/>
            </a:pPr>
            <a:r>
              <a:rPr b="1" i="0" lang="es-MX" sz="1800" u="none" strike="noStrike">
                <a:solidFill>
                  <a:srgbClr val="002060"/>
                </a:solidFill>
                <a:latin typeface="Times New Roman"/>
                <a:ea typeface="Times New Roman"/>
                <a:cs typeface="Times New Roman"/>
                <a:sym typeface="Times New Roman"/>
              </a:rPr>
              <a:t>¿Quién decide que una práctica está justificada?</a:t>
            </a:r>
            <a:endParaRPr/>
          </a:p>
          <a:p>
            <a:pPr indent="0" lvl="0" marL="0" marR="0" rtl="0" algn="l">
              <a:spcBef>
                <a:spcPts val="0"/>
              </a:spcBef>
              <a:spcAft>
                <a:spcPts val="0"/>
              </a:spcAft>
              <a:buNone/>
            </a:pPr>
            <a:r>
              <a:rPr lang="es-MX" sz="1800">
                <a:solidFill>
                  <a:schemeClr val="dk1"/>
                </a:solidFill>
                <a:latin typeface="Times New Roman"/>
                <a:ea typeface="Times New Roman"/>
                <a:cs typeface="Times New Roman"/>
                <a:sym typeface="Times New Roman"/>
              </a:rPr>
              <a:t>Gobierno y autoridades nacionales: Aseguran un beneficio general</a:t>
            </a:r>
            <a:endParaRPr/>
          </a:p>
          <a:p>
            <a:pPr indent="0" lvl="0" marL="0" marR="0" rtl="0" algn="l">
              <a:spcBef>
                <a:spcPts val="0"/>
              </a:spcBef>
              <a:spcAft>
                <a:spcPts val="0"/>
              </a:spcAft>
              <a:buNone/>
            </a:pPr>
            <a:r>
              <a:rPr lang="es-MX" sz="1800">
                <a:solidFill>
                  <a:schemeClr val="dk1"/>
                </a:solidFill>
                <a:latin typeface="Times New Roman"/>
                <a:ea typeface="Times New Roman"/>
                <a:cs typeface="Times New Roman"/>
                <a:sym typeface="Times New Roman"/>
              </a:rPr>
              <a:t>Informarse a través de un proceso de consulta pública</a:t>
            </a:r>
            <a:endParaRPr/>
          </a:p>
          <a:p>
            <a:pPr indent="0" lvl="0" marL="0" marR="0" rtl="0" algn="l">
              <a:spcBef>
                <a:spcPts val="0"/>
              </a:spcBef>
              <a:spcAft>
                <a:spcPts val="0"/>
              </a:spcAft>
              <a:buNone/>
            </a:pPr>
            <a:r>
              <a:t/>
            </a:r>
            <a:endParaRPr i="0" sz="1800" u="none" strike="noStrike">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rgbClr val="002060"/>
              </a:buClr>
              <a:buSzPts val="1800"/>
              <a:buFont typeface="Arial"/>
              <a:buChar char="•"/>
            </a:pPr>
            <a:r>
              <a:rPr b="1" i="0" lang="es-MX" sz="1800" u="none" strike="noStrike">
                <a:solidFill>
                  <a:srgbClr val="002060"/>
                </a:solidFill>
                <a:latin typeface="Times New Roman"/>
                <a:ea typeface="Times New Roman"/>
                <a:cs typeface="Times New Roman"/>
                <a:sym typeface="Times New Roman"/>
              </a:rPr>
              <a:t>¿Cómo se justifican las exposiciones médicas de pacientes?</a:t>
            </a:r>
            <a:endParaRPr/>
          </a:p>
          <a:p>
            <a:pPr indent="0" lvl="0" marL="0" marR="0" rtl="0" algn="l">
              <a:spcBef>
                <a:spcPts val="0"/>
              </a:spcBef>
              <a:spcAft>
                <a:spcPts val="0"/>
              </a:spcAft>
              <a:buNone/>
            </a:pPr>
            <a:r>
              <a:rPr lang="es-MX" sz="1800">
                <a:solidFill>
                  <a:schemeClr val="dk1"/>
                </a:solidFill>
                <a:latin typeface="Times New Roman"/>
                <a:ea typeface="Times New Roman"/>
                <a:cs typeface="Times New Roman"/>
                <a:sym typeface="Times New Roman"/>
              </a:rPr>
              <a:t>Requiere un análisis minucioso y detallado</a:t>
            </a:r>
            <a:endParaRPr/>
          </a:p>
          <a:p>
            <a:pPr indent="0" lvl="0" marL="0" marR="0" rtl="0" algn="just">
              <a:spcBef>
                <a:spcPts val="0"/>
              </a:spcBef>
              <a:spcAft>
                <a:spcPts val="0"/>
              </a:spcAft>
              <a:buNone/>
            </a:pPr>
            <a:r>
              <a:rPr b="0" i="0" lang="es-MX" sz="1800" u="none" strike="noStrike">
                <a:solidFill>
                  <a:schemeClr val="dk1"/>
                </a:solidFill>
                <a:latin typeface="Times New Roman"/>
                <a:ea typeface="Times New Roman"/>
                <a:cs typeface="Times New Roman"/>
                <a:sym typeface="Times New Roman"/>
              </a:rPr>
              <a:t>El principal objetivo de las exposiciones médicas es producir más beneficio que daño en el paciente, teniendo en cuenta el detrimento por radiación que ocasiona esa exposición en los trabajadores y demás individuos.</a:t>
            </a:r>
            <a:endParaRPr/>
          </a:p>
          <a:p>
            <a:pPr indent="0" lvl="0" marL="0" marR="0" rtl="0" algn="l">
              <a:spcBef>
                <a:spcPts val="0"/>
              </a:spcBef>
              <a:spcAft>
                <a:spcPts val="0"/>
              </a:spcAft>
              <a:buNone/>
            </a:pPr>
            <a:r>
              <a:t/>
            </a:r>
            <a:endParaRPr b="1" i="0" sz="1800" u="none" strike="noStrike">
              <a:solidFill>
                <a:srgbClr val="002060"/>
              </a:solidFill>
              <a:latin typeface="Times New Roman"/>
              <a:ea typeface="Times New Roman"/>
              <a:cs typeface="Times New Roman"/>
              <a:sym typeface="Times New Roman"/>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Times New Roman"/>
              <a:ea typeface="Times New Roman"/>
              <a:cs typeface="Times New Roman"/>
              <a:sym typeface="Times New Roman"/>
            </a:endParaRPr>
          </a:p>
        </p:txBody>
      </p:sp>
      <p:pic>
        <p:nvPicPr>
          <p:cNvPr descr="Radproct - home" id="418" name="Google Shape;418;p18"/>
          <p:cNvPicPr preferRelativeResize="0"/>
          <p:nvPr/>
        </p:nvPicPr>
        <p:blipFill rotWithShape="1">
          <a:blip r:embed="rId4">
            <a:alphaModFix/>
          </a:blip>
          <a:srcRect b="0" l="0" r="0" t="0"/>
          <a:stretch/>
        </p:blipFill>
        <p:spPr>
          <a:xfrm>
            <a:off x="10302780" y="5832136"/>
            <a:ext cx="1842868" cy="10258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9"/>
          <p:cNvSpPr txBox="1"/>
          <p:nvPr/>
        </p:nvSpPr>
        <p:spPr>
          <a:xfrm>
            <a:off x="604346" y="875490"/>
            <a:ext cx="10677943" cy="4653114"/>
          </a:xfrm>
          <a:prstGeom prst="rect">
            <a:avLst/>
          </a:prstGeom>
          <a:noFill/>
          <a:ln>
            <a:noFill/>
          </a:ln>
        </p:spPr>
        <p:txBody>
          <a:bodyPr anchorCtr="0" anchor="t" bIns="45700" lIns="91425" spcFirstLastPara="1" rIns="91425" wrap="square" tIns="45700">
            <a:normAutofit fontScale="92500"/>
          </a:bodyPr>
          <a:lstStyle/>
          <a:p>
            <a:pPr indent="-228600" lvl="0" marL="228600" marR="0" rtl="0" algn="ctr">
              <a:lnSpc>
                <a:spcPct val="90000"/>
              </a:lnSpc>
              <a:spcBef>
                <a:spcPts val="0"/>
              </a:spcBef>
              <a:spcAft>
                <a:spcPts val="0"/>
              </a:spcAft>
              <a:buClr>
                <a:srgbClr val="0033CC"/>
              </a:buClr>
              <a:buSzPct val="100000"/>
              <a:buFont typeface="Arial"/>
              <a:buNone/>
            </a:pPr>
            <a:r>
              <a:rPr b="1" lang="es-MX" sz="2400">
                <a:solidFill>
                  <a:srgbClr val="0033CC"/>
                </a:solidFill>
                <a:latin typeface="Times New Roman"/>
                <a:ea typeface="Times New Roman"/>
                <a:cs typeface="Times New Roman"/>
                <a:sym typeface="Times New Roman"/>
              </a:rPr>
              <a:t>Justificación de los procedimientos médicos:</a:t>
            </a:r>
            <a:endParaRPr/>
          </a:p>
          <a:p>
            <a:pPr indent="-228600" lvl="0" marL="228600" marR="0" rtl="0" algn="ctr">
              <a:lnSpc>
                <a:spcPct val="90000"/>
              </a:lnSpc>
              <a:spcBef>
                <a:spcPts val="1000"/>
              </a:spcBef>
              <a:spcAft>
                <a:spcPts val="0"/>
              </a:spcAft>
              <a:buClr>
                <a:schemeClr val="dk1"/>
              </a:buClr>
              <a:buSzPct val="100000"/>
              <a:buFont typeface="Arial"/>
              <a:buNone/>
            </a:pPr>
            <a:r>
              <a:t/>
            </a:r>
            <a:endParaRPr sz="2400">
              <a:solidFill>
                <a:srgbClr val="0033CC"/>
              </a:solidFill>
              <a:latin typeface="Times New Roman"/>
              <a:ea typeface="Times New Roman"/>
              <a:cs typeface="Times New Roman"/>
              <a:sym typeface="Times New Roman"/>
            </a:endParaRPr>
          </a:p>
          <a:p>
            <a:pPr indent="-228600" lvl="0" marL="228600" marR="0" rtl="0" algn="ctr">
              <a:lnSpc>
                <a:spcPct val="90000"/>
              </a:lnSpc>
              <a:spcBef>
                <a:spcPts val="1000"/>
              </a:spcBef>
              <a:spcAft>
                <a:spcPts val="0"/>
              </a:spcAft>
              <a:buClr>
                <a:schemeClr val="dk1"/>
              </a:buClr>
              <a:buSzPct val="100000"/>
              <a:buFont typeface="Arial"/>
              <a:buNone/>
            </a:pPr>
            <a:r>
              <a:rPr lang="es-MX" sz="2400">
                <a:solidFill>
                  <a:schemeClr val="dk1"/>
                </a:solidFill>
                <a:latin typeface="Times New Roman"/>
                <a:ea typeface="Times New Roman"/>
                <a:cs typeface="Times New Roman"/>
                <a:sym typeface="Times New Roman"/>
              </a:rPr>
              <a:t>	El principio de justificación se aplica a tres niveles</a:t>
            </a:r>
            <a:endParaRPr/>
          </a:p>
          <a:p>
            <a:pPr indent="-228600" lvl="0" marL="228600" marR="0" rtl="0" algn="ctr">
              <a:lnSpc>
                <a:spcPct val="90000"/>
              </a:lnSpc>
              <a:spcBef>
                <a:spcPts val="1000"/>
              </a:spcBef>
              <a:spcAft>
                <a:spcPts val="0"/>
              </a:spcAft>
              <a:buClr>
                <a:schemeClr val="dk1"/>
              </a:buClr>
              <a:buSzPct val="100000"/>
              <a:buFont typeface="Arial"/>
              <a:buNone/>
            </a:pPr>
            <a:r>
              <a:t/>
            </a:r>
            <a:endParaRPr sz="2400">
              <a:solidFill>
                <a:schemeClr val="dk1"/>
              </a:solidFill>
              <a:latin typeface="Times New Roman"/>
              <a:ea typeface="Times New Roman"/>
              <a:cs typeface="Times New Roman"/>
              <a:sym typeface="Times New Roman"/>
            </a:endParaRPr>
          </a:p>
          <a:p>
            <a:pPr indent="-228600" lvl="0" marL="228600" marR="0" rtl="0" algn="ctr">
              <a:lnSpc>
                <a:spcPct val="90000"/>
              </a:lnSpc>
              <a:spcBef>
                <a:spcPts val="1000"/>
              </a:spcBef>
              <a:spcAft>
                <a:spcPts val="0"/>
              </a:spcAft>
              <a:buClr>
                <a:srgbClr val="0033CC"/>
              </a:buClr>
              <a:buSzPct val="100000"/>
              <a:buFont typeface="Arial"/>
              <a:buChar char="•"/>
            </a:pPr>
            <a:r>
              <a:rPr b="1" lang="es-MX" sz="2400">
                <a:solidFill>
                  <a:srgbClr val="0033CC"/>
                </a:solidFill>
                <a:latin typeface="Times New Roman"/>
                <a:ea typeface="Times New Roman"/>
                <a:cs typeface="Times New Roman"/>
                <a:sym typeface="Times New Roman"/>
              </a:rPr>
              <a:t>Primer nivel:</a:t>
            </a:r>
            <a:r>
              <a:rPr lang="es-MX" sz="2400">
                <a:solidFill>
                  <a:schemeClr val="dk1"/>
                </a:solidFill>
                <a:latin typeface="Times New Roman"/>
                <a:ea typeface="Times New Roman"/>
                <a:cs typeface="Times New Roman"/>
                <a:sym typeface="Times New Roman"/>
              </a:rPr>
              <a:t> se acepta que el uso de la radiación beneficia al paciente.</a:t>
            </a:r>
            <a:endParaRPr/>
          </a:p>
          <a:p>
            <a:pPr indent="0" lvl="0" marL="0" marR="0" rtl="0" algn="ctr">
              <a:lnSpc>
                <a:spcPct val="90000"/>
              </a:lnSpc>
              <a:spcBef>
                <a:spcPts val="1000"/>
              </a:spcBef>
              <a:spcAft>
                <a:spcPts val="0"/>
              </a:spcAft>
              <a:buClr>
                <a:schemeClr val="dk1"/>
              </a:buClr>
              <a:buSzPct val="100000"/>
              <a:buFont typeface="Arial"/>
              <a:buNone/>
            </a:pPr>
            <a:r>
              <a:t/>
            </a:r>
            <a:endParaRPr sz="2400">
              <a:solidFill>
                <a:schemeClr val="dk1"/>
              </a:solidFill>
              <a:latin typeface="Times New Roman"/>
              <a:ea typeface="Times New Roman"/>
              <a:cs typeface="Times New Roman"/>
              <a:sym typeface="Times New Roman"/>
            </a:endParaRPr>
          </a:p>
          <a:p>
            <a:pPr indent="-228600" lvl="0" marL="228600" marR="0" rtl="0" algn="ctr">
              <a:lnSpc>
                <a:spcPct val="90000"/>
              </a:lnSpc>
              <a:spcBef>
                <a:spcPts val="1000"/>
              </a:spcBef>
              <a:spcAft>
                <a:spcPts val="0"/>
              </a:spcAft>
              <a:buClr>
                <a:srgbClr val="0033CC"/>
              </a:buClr>
              <a:buSzPct val="100000"/>
              <a:buFont typeface="Arial"/>
              <a:buChar char="•"/>
            </a:pPr>
            <a:r>
              <a:rPr b="1" lang="es-MX" sz="2400">
                <a:solidFill>
                  <a:srgbClr val="0033CC"/>
                </a:solidFill>
                <a:latin typeface="Times New Roman"/>
                <a:ea typeface="Times New Roman"/>
                <a:cs typeface="Times New Roman"/>
                <a:sym typeface="Times New Roman"/>
              </a:rPr>
              <a:t>Segundo nivel:</a:t>
            </a:r>
            <a:r>
              <a:rPr lang="es-MX" sz="2400">
                <a:solidFill>
                  <a:schemeClr val="dk1"/>
                </a:solidFill>
                <a:latin typeface="Times New Roman"/>
                <a:ea typeface="Times New Roman"/>
                <a:cs typeface="Times New Roman"/>
                <a:sym typeface="Times New Roman"/>
              </a:rPr>
              <a:t> se define y justifica un procedimiento en concreto con un determinado objetivo, como descartar una enfermedad que tiene unos síntomas determinados.</a:t>
            </a:r>
            <a:endParaRPr/>
          </a:p>
          <a:p>
            <a:pPr indent="-228600" lvl="0" marL="228600" marR="0" rtl="0" algn="ctr">
              <a:lnSpc>
                <a:spcPct val="90000"/>
              </a:lnSpc>
              <a:spcBef>
                <a:spcPts val="1000"/>
              </a:spcBef>
              <a:spcAft>
                <a:spcPts val="0"/>
              </a:spcAft>
              <a:buClr>
                <a:srgbClr val="0033CC"/>
              </a:buClr>
              <a:buSzPct val="100000"/>
              <a:buFont typeface="Arial"/>
              <a:buChar char="•"/>
            </a:pPr>
            <a:r>
              <a:rPr b="1" lang="es-MX" sz="2400">
                <a:solidFill>
                  <a:srgbClr val="0033CC"/>
                </a:solidFill>
                <a:latin typeface="Times New Roman"/>
                <a:ea typeface="Times New Roman"/>
                <a:cs typeface="Times New Roman"/>
                <a:sym typeface="Times New Roman"/>
              </a:rPr>
              <a:t>Tercer nivel:</a:t>
            </a:r>
            <a:r>
              <a:rPr lang="es-MX" sz="2400">
                <a:solidFill>
                  <a:schemeClr val="dk1"/>
                </a:solidFill>
                <a:latin typeface="Times New Roman"/>
                <a:ea typeface="Times New Roman"/>
                <a:cs typeface="Times New Roman"/>
                <a:sym typeface="Times New Roman"/>
              </a:rPr>
              <a:t> se justifica la aplicación de un procedimiento para un paciente en concreto.</a:t>
            </a:r>
            <a:endParaRPr/>
          </a:p>
          <a:p>
            <a:pPr indent="-228600" lvl="0" marL="228600" marR="0" rtl="0" algn="ctr">
              <a:lnSpc>
                <a:spcPct val="90000"/>
              </a:lnSpc>
              <a:spcBef>
                <a:spcPts val="1000"/>
              </a:spcBef>
              <a:spcAft>
                <a:spcPts val="0"/>
              </a:spcAft>
              <a:buClr>
                <a:schemeClr val="dk1"/>
              </a:buClr>
              <a:buSzPct val="100000"/>
              <a:buFont typeface="Arial"/>
              <a:buNone/>
            </a:pPr>
            <a:r>
              <a:rPr lang="es-MX" sz="2400">
                <a:solidFill>
                  <a:schemeClr val="dk1"/>
                </a:solidFill>
                <a:latin typeface="Times New Roman"/>
                <a:ea typeface="Times New Roman"/>
                <a:cs typeface="Times New Roman"/>
                <a:sym typeface="Times New Roman"/>
              </a:rPr>
              <a:t>Para los exámenes con </a:t>
            </a:r>
            <a:r>
              <a:rPr b="1" i="1" lang="es-MX" sz="2400">
                <a:solidFill>
                  <a:schemeClr val="dk1"/>
                </a:solidFill>
                <a:latin typeface="Times New Roman"/>
                <a:ea typeface="Times New Roman"/>
                <a:cs typeface="Times New Roman"/>
                <a:sym typeface="Times New Roman"/>
              </a:rPr>
              <a:t>dosis altas</a:t>
            </a:r>
            <a:r>
              <a:rPr lang="es-MX" sz="2400">
                <a:solidFill>
                  <a:schemeClr val="dk1"/>
                </a:solidFill>
                <a:latin typeface="Times New Roman"/>
                <a:ea typeface="Times New Roman"/>
                <a:cs typeface="Times New Roman"/>
                <a:sym typeface="Times New Roman"/>
              </a:rPr>
              <a:t>, como los </a:t>
            </a:r>
            <a:r>
              <a:rPr b="1" i="1" lang="es-MX" sz="2400">
                <a:solidFill>
                  <a:srgbClr val="000099"/>
                </a:solidFill>
                <a:latin typeface="Times New Roman"/>
                <a:ea typeface="Times New Roman"/>
                <a:cs typeface="Times New Roman"/>
                <a:sym typeface="Times New Roman"/>
              </a:rPr>
              <a:t>procedimientos intervencionistas, la justificación individual es especialmente importante</a:t>
            </a:r>
            <a:endParaRPr b="1" i="1" sz="2400">
              <a:solidFill>
                <a:srgbClr val="000099"/>
              </a:solidFill>
              <a:latin typeface="Times New Roman"/>
              <a:ea typeface="Times New Roman"/>
              <a:cs typeface="Times New Roman"/>
              <a:sym typeface="Times New Roman"/>
            </a:endParaRPr>
          </a:p>
        </p:txBody>
      </p:sp>
      <p:pic>
        <p:nvPicPr>
          <p:cNvPr descr="Radproct - home" id="424" name="Google Shape;424;p19"/>
          <p:cNvPicPr preferRelativeResize="0"/>
          <p:nvPr/>
        </p:nvPicPr>
        <p:blipFill rotWithShape="1">
          <a:blip r:embed="rId3">
            <a:alphaModFix/>
          </a:blip>
          <a:srcRect b="0" l="0" r="0" t="0"/>
          <a:stretch/>
        </p:blipFill>
        <p:spPr>
          <a:xfrm>
            <a:off x="10043767" y="5662149"/>
            <a:ext cx="2148233" cy="1195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400"/>
              <a:buFont typeface="Times New Roman"/>
              <a:buNone/>
            </a:pPr>
            <a:r>
              <a:rPr b="1" lang="es-MX" sz="4400">
                <a:latin typeface="Times New Roman"/>
                <a:ea typeface="Times New Roman"/>
                <a:cs typeface="Times New Roman"/>
                <a:sym typeface="Times New Roman"/>
              </a:rPr>
              <a:t>CONTENIDO</a:t>
            </a:r>
            <a:endParaRPr/>
          </a:p>
        </p:txBody>
      </p:sp>
      <p:sp>
        <p:nvSpPr>
          <p:cNvPr id="108" name="Google Shape;108;p2"/>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p>
            <a:pPr indent="-306000" lvl="0" marL="306000" rtl="0" algn="l">
              <a:spcBef>
                <a:spcPts val="0"/>
              </a:spcBef>
              <a:spcAft>
                <a:spcPts val="0"/>
              </a:spcAft>
              <a:buSzPts val="2576"/>
              <a:buChar char="◼"/>
            </a:pPr>
            <a:r>
              <a:rPr lang="es-MX" sz="2800">
                <a:solidFill>
                  <a:schemeClr val="dk1"/>
                </a:solidFill>
                <a:latin typeface="Times New Roman"/>
                <a:ea typeface="Times New Roman"/>
                <a:cs typeface="Times New Roman"/>
                <a:sym typeface="Times New Roman"/>
              </a:rPr>
              <a:t>Definición de radiación ionizante</a:t>
            </a:r>
            <a:endParaRPr/>
          </a:p>
          <a:p>
            <a:pPr indent="-306000" lvl="0" marL="306000" rtl="0" algn="l">
              <a:spcBef>
                <a:spcPts val="1160"/>
              </a:spcBef>
              <a:spcAft>
                <a:spcPts val="0"/>
              </a:spcAft>
              <a:buSzPts val="2576"/>
              <a:buChar char="◼"/>
            </a:pPr>
            <a:r>
              <a:rPr lang="es-MX" sz="2800">
                <a:solidFill>
                  <a:schemeClr val="dk1"/>
                </a:solidFill>
                <a:latin typeface="Times New Roman"/>
                <a:ea typeface="Times New Roman"/>
                <a:cs typeface="Times New Roman"/>
                <a:sym typeface="Times New Roman"/>
              </a:rPr>
              <a:t>Fuentes de radiación ionizante</a:t>
            </a:r>
            <a:endParaRPr/>
          </a:p>
          <a:p>
            <a:pPr indent="-306000" lvl="0" marL="306000" rtl="0" algn="l">
              <a:spcBef>
                <a:spcPts val="1160"/>
              </a:spcBef>
              <a:spcAft>
                <a:spcPts val="0"/>
              </a:spcAft>
              <a:buSzPts val="2576"/>
              <a:buChar char="◼"/>
            </a:pPr>
            <a:r>
              <a:rPr b="0" i="0" lang="es-MX" sz="2800">
                <a:solidFill>
                  <a:schemeClr val="dk1"/>
                </a:solidFill>
                <a:latin typeface="Times New Roman"/>
                <a:ea typeface="Times New Roman"/>
                <a:cs typeface="Times New Roman"/>
                <a:sym typeface="Times New Roman"/>
              </a:rPr>
              <a:t>Riesgos según el tipo de fuente</a:t>
            </a:r>
            <a:endParaRPr/>
          </a:p>
          <a:p>
            <a:pPr indent="-306000" lvl="0" marL="306000" rtl="0" algn="l">
              <a:spcBef>
                <a:spcPts val="1160"/>
              </a:spcBef>
              <a:spcAft>
                <a:spcPts val="0"/>
              </a:spcAft>
              <a:buSzPts val="2576"/>
              <a:buChar char="◼"/>
            </a:pPr>
            <a:r>
              <a:rPr b="0" i="0" lang="es-MX" sz="2800">
                <a:solidFill>
                  <a:schemeClr val="dk1"/>
                </a:solidFill>
                <a:latin typeface="Times New Roman"/>
                <a:ea typeface="Times New Roman"/>
                <a:cs typeface="Times New Roman"/>
                <a:sym typeface="Times New Roman"/>
              </a:rPr>
              <a:t>Principios de protección radiológica</a:t>
            </a:r>
            <a:endParaRPr sz="2800">
              <a:solidFill>
                <a:schemeClr val="dk1"/>
              </a:solidFill>
              <a:latin typeface="Times New Roman"/>
              <a:ea typeface="Times New Roman"/>
              <a:cs typeface="Times New Roman"/>
              <a:sym typeface="Times New Roman"/>
            </a:endParaRPr>
          </a:p>
          <a:p>
            <a:pPr indent="-306000" lvl="0" marL="306000" rtl="0" algn="l">
              <a:spcBef>
                <a:spcPts val="1160"/>
              </a:spcBef>
              <a:spcAft>
                <a:spcPts val="0"/>
              </a:spcAft>
              <a:buSzPts val="2576"/>
              <a:buChar char="◼"/>
            </a:pPr>
            <a:r>
              <a:rPr b="0" i="0" lang="es-MX" sz="2800">
                <a:solidFill>
                  <a:schemeClr val="dk1"/>
                </a:solidFill>
                <a:latin typeface="Times New Roman"/>
                <a:ea typeface="Times New Roman"/>
                <a:cs typeface="Times New Roman"/>
                <a:sym typeface="Times New Roman"/>
              </a:rPr>
              <a:t>Zonas con riesgo radiológico</a:t>
            </a:r>
            <a:endParaRPr sz="2800">
              <a:solidFill>
                <a:schemeClr val="dk1"/>
              </a:solidFill>
              <a:latin typeface="Times New Roman"/>
              <a:ea typeface="Times New Roman"/>
              <a:cs typeface="Times New Roman"/>
              <a:sym typeface="Times New Roman"/>
            </a:endParaRPr>
          </a:p>
        </p:txBody>
      </p:sp>
      <p:pic>
        <p:nvPicPr>
          <p:cNvPr descr="Radproct - home" id="109" name="Google Shape;109;p2"/>
          <p:cNvPicPr preferRelativeResize="0"/>
          <p:nvPr/>
        </p:nvPicPr>
        <p:blipFill rotWithShape="1">
          <a:blip r:embed="rId3">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0"/>
          <p:cNvSpPr txBox="1"/>
          <p:nvPr>
            <p:ph idx="4294967295" type="ctrTitle"/>
          </p:nvPr>
        </p:nvSpPr>
        <p:spPr>
          <a:xfrm>
            <a:off x="4144963" y="4763"/>
            <a:ext cx="8047037" cy="1900237"/>
          </a:xfrm>
          <a:prstGeom prst="rect">
            <a:avLst/>
          </a:prstGeom>
          <a:noFill/>
          <a:ln>
            <a:noFill/>
          </a:ln>
        </p:spPr>
        <p:txBody>
          <a:bodyPr anchorCtr="0" anchor="ctr" bIns="60950" lIns="121900" spcFirstLastPara="1" rIns="121900" wrap="square" tIns="60950">
            <a:normAutofit/>
          </a:bodyPr>
          <a:lstStyle/>
          <a:p>
            <a:pPr indent="0" lvl="0" marL="0" marR="0" rtl="0" algn="ctr">
              <a:spcBef>
                <a:spcPts val="0"/>
              </a:spcBef>
              <a:spcAft>
                <a:spcPts val="0"/>
              </a:spcAft>
              <a:buClr>
                <a:srgbClr val="002060"/>
              </a:buClr>
              <a:buSzPts val="3733"/>
              <a:buFont typeface="Times New Roman"/>
              <a:buNone/>
            </a:pPr>
            <a:r>
              <a:rPr b="1" i="0" lang="es-MX" sz="3733" u="none" cap="none" strike="noStrike">
                <a:solidFill>
                  <a:srgbClr val="002060"/>
                </a:solidFill>
                <a:latin typeface="Times New Roman"/>
                <a:ea typeface="Times New Roman"/>
                <a:cs typeface="Times New Roman"/>
                <a:sym typeface="Times New Roman"/>
              </a:rPr>
              <a:t>PRINCIPIO DE OPTIMIZACIÓN</a:t>
            </a:r>
            <a:endParaRPr/>
          </a:p>
        </p:txBody>
      </p:sp>
      <p:sp>
        <p:nvSpPr>
          <p:cNvPr id="430" name="Google Shape;430;p20"/>
          <p:cNvSpPr txBox="1"/>
          <p:nvPr/>
        </p:nvSpPr>
        <p:spPr>
          <a:xfrm>
            <a:off x="455438" y="1806286"/>
            <a:ext cx="4685903"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0" i="0" sz="1600" u="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s-MX" sz="1600" u="none" strike="noStrike">
                <a:solidFill>
                  <a:schemeClr val="dk1"/>
                </a:solidFill>
                <a:latin typeface="Times New Roman"/>
                <a:ea typeface="Times New Roman"/>
                <a:cs typeface="Times New Roman"/>
                <a:sym typeface="Times New Roman"/>
              </a:rPr>
              <a:t>•Todo debe ser mantenido “</a:t>
            </a:r>
            <a:r>
              <a:rPr b="1" i="0" lang="es-MX" sz="1600" u="none" strike="noStrike">
                <a:solidFill>
                  <a:srgbClr val="0070C0"/>
                </a:solidFill>
                <a:latin typeface="Times New Roman"/>
                <a:ea typeface="Times New Roman"/>
                <a:cs typeface="Times New Roman"/>
                <a:sym typeface="Times New Roman"/>
              </a:rPr>
              <a:t>tan bajo como sea razonablemente alcanzable</a:t>
            </a:r>
            <a:r>
              <a:rPr b="0" i="0" lang="es-MX" sz="1600" u="none" strike="noStrike">
                <a:solidFill>
                  <a:schemeClr val="dk1"/>
                </a:solidFill>
                <a:latin typeface="Times New Roman"/>
                <a:ea typeface="Times New Roman"/>
                <a:cs typeface="Times New Roman"/>
                <a:sym typeface="Times New Roman"/>
              </a:rPr>
              <a:t>”, teniendo en cuenta factores económicos, sociales y ambientales.</a:t>
            </a:r>
            <a:endParaRPr/>
          </a:p>
        </p:txBody>
      </p:sp>
      <p:sp>
        <p:nvSpPr>
          <p:cNvPr id="431" name="Google Shape;431;p20"/>
          <p:cNvSpPr txBox="1"/>
          <p:nvPr/>
        </p:nvSpPr>
        <p:spPr>
          <a:xfrm>
            <a:off x="723005" y="3100896"/>
            <a:ext cx="6642409" cy="830997"/>
          </a:xfrm>
          <a:prstGeom prst="rect">
            <a:avLst/>
          </a:prstGeom>
          <a:noFill/>
          <a:ln>
            <a:noFill/>
          </a:ln>
        </p:spPr>
        <p:txBody>
          <a:bodyPr anchorCtr="0" anchor="t" bIns="45700" lIns="91425" spcFirstLastPara="1" rIns="91425" wrap="square" tIns="45700">
            <a:spAutoFit/>
          </a:bodyPr>
          <a:lstStyle/>
          <a:p>
            <a:pPr indent="-457189" lvl="0" marL="457189" marR="0" rtl="0" algn="l">
              <a:lnSpc>
                <a:spcPct val="100000"/>
              </a:lnSpc>
              <a:spcBef>
                <a:spcPts val="0"/>
              </a:spcBef>
              <a:spcAft>
                <a:spcPts val="0"/>
              </a:spcAft>
              <a:buClr>
                <a:schemeClr val="dk1"/>
              </a:buClr>
              <a:buSzPts val="1600"/>
              <a:buFont typeface="Arial"/>
              <a:buChar char="•"/>
            </a:pPr>
            <a:r>
              <a:rPr b="0" i="0" lang="es-MX" sz="1600" u="none" cap="none" strike="noStrike">
                <a:solidFill>
                  <a:schemeClr val="dk1"/>
                </a:solidFill>
                <a:latin typeface="Times New Roman"/>
                <a:ea typeface="Times New Roman"/>
                <a:cs typeface="Times New Roman"/>
                <a:sym typeface="Times New Roman"/>
              </a:rPr>
              <a:t>Número de personas expuestas</a:t>
            </a:r>
            <a:endParaRPr/>
          </a:p>
          <a:p>
            <a:pPr indent="-457189" lvl="0" marL="457189" marR="0" rtl="0" algn="l">
              <a:lnSpc>
                <a:spcPct val="100000"/>
              </a:lnSpc>
              <a:spcBef>
                <a:spcPts val="0"/>
              </a:spcBef>
              <a:spcAft>
                <a:spcPts val="0"/>
              </a:spcAft>
              <a:buClr>
                <a:schemeClr val="dk1"/>
              </a:buClr>
              <a:buSzPts val="1600"/>
              <a:buFont typeface="Arial"/>
              <a:buChar char="•"/>
            </a:pPr>
            <a:r>
              <a:rPr b="0" i="0" lang="es-MX" sz="1600" u="none" cap="none" strike="noStrike">
                <a:solidFill>
                  <a:schemeClr val="dk1"/>
                </a:solidFill>
                <a:latin typeface="Times New Roman"/>
                <a:ea typeface="Times New Roman"/>
                <a:cs typeface="Times New Roman"/>
                <a:sym typeface="Times New Roman"/>
              </a:rPr>
              <a:t>Dosis individuales. </a:t>
            </a:r>
            <a:endParaRPr/>
          </a:p>
          <a:p>
            <a:pPr indent="-457189" lvl="0" marL="457189" marR="0" rtl="0" algn="l">
              <a:lnSpc>
                <a:spcPct val="100000"/>
              </a:lnSpc>
              <a:spcBef>
                <a:spcPts val="0"/>
              </a:spcBef>
              <a:spcAft>
                <a:spcPts val="0"/>
              </a:spcAft>
              <a:buClr>
                <a:schemeClr val="dk1"/>
              </a:buClr>
              <a:buSzPts val="1600"/>
              <a:buFont typeface="Arial"/>
              <a:buChar char="•"/>
            </a:pPr>
            <a:r>
              <a:rPr b="0" i="0" lang="es-MX" sz="1600" u="none" cap="none" strike="noStrike">
                <a:solidFill>
                  <a:schemeClr val="dk1"/>
                </a:solidFill>
                <a:latin typeface="Times New Roman"/>
                <a:ea typeface="Times New Roman"/>
                <a:cs typeface="Times New Roman"/>
                <a:sym typeface="Times New Roman"/>
              </a:rPr>
              <a:t>Probabilidad de exposición. </a:t>
            </a:r>
            <a:endParaRPr/>
          </a:p>
        </p:txBody>
      </p:sp>
      <p:sp>
        <p:nvSpPr>
          <p:cNvPr id="432" name="Google Shape;432;p20"/>
          <p:cNvSpPr/>
          <p:nvPr/>
        </p:nvSpPr>
        <p:spPr>
          <a:xfrm rot="5400000">
            <a:off x="2032560" y="3992961"/>
            <a:ext cx="572455" cy="700088"/>
          </a:xfrm>
          <a:custGeom>
            <a:rect b="b" l="l" r="r" t="t"/>
            <a:pathLst>
              <a:path extrusionOk="0" h="21600" w="21600">
                <a:moveTo>
                  <a:pt x="8582" y="0"/>
                </a:moveTo>
                <a:lnTo>
                  <a:pt x="8582" y="5689"/>
                </a:lnTo>
                <a:lnTo>
                  <a:pt x="3375" y="5689"/>
                </a:lnTo>
                <a:lnTo>
                  <a:pt x="3375" y="15911"/>
                </a:lnTo>
                <a:lnTo>
                  <a:pt x="8582" y="15911"/>
                </a:lnTo>
                <a:lnTo>
                  <a:pt x="8582" y="21600"/>
                </a:lnTo>
                <a:lnTo>
                  <a:pt x="21600" y="10800"/>
                </a:lnTo>
                <a:lnTo>
                  <a:pt x="8582" y="0"/>
                </a:lnTo>
                <a:close/>
              </a:path>
              <a:path extrusionOk="0" h="21600" w="21600">
                <a:moveTo>
                  <a:pt x="1350" y="5689"/>
                </a:moveTo>
                <a:lnTo>
                  <a:pt x="1350" y="15911"/>
                </a:lnTo>
                <a:lnTo>
                  <a:pt x="2700" y="15911"/>
                </a:lnTo>
                <a:lnTo>
                  <a:pt x="2700" y="5689"/>
                </a:lnTo>
                <a:lnTo>
                  <a:pt x="1350" y="5689"/>
                </a:lnTo>
                <a:close/>
              </a:path>
              <a:path extrusionOk="0" h="21600" w="21600">
                <a:moveTo>
                  <a:pt x="0" y="5689"/>
                </a:moveTo>
                <a:lnTo>
                  <a:pt x="0" y="15911"/>
                </a:lnTo>
                <a:lnTo>
                  <a:pt x="675" y="15911"/>
                </a:lnTo>
                <a:lnTo>
                  <a:pt x="675" y="5689"/>
                </a:lnTo>
                <a:lnTo>
                  <a:pt x="0" y="5689"/>
                </a:lnTo>
                <a:close/>
              </a:path>
            </a:pathLst>
          </a:custGeom>
          <a:gradFill>
            <a:gsLst>
              <a:gs pos="0">
                <a:srgbClr val="CCFFFF"/>
              </a:gs>
              <a:gs pos="100000">
                <a:schemeClr val="dk1"/>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Gill Sans"/>
              <a:buNone/>
            </a:pPr>
            <a:r>
              <a:t/>
            </a:r>
            <a:endParaRPr b="0" i="0" sz="1800" u="none" cap="none" strike="noStrike">
              <a:solidFill>
                <a:srgbClr val="000000"/>
              </a:solidFill>
              <a:latin typeface="Calibri"/>
              <a:ea typeface="Calibri"/>
              <a:cs typeface="Calibri"/>
              <a:sym typeface="Calibri"/>
            </a:endParaRPr>
          </a:p>
        </p:txBody>
      </p:sp>
      <p:sp>
        <p:nvSpPr>
          <p:cNvPr id="433" name="Google Shape;433;p20"/>
          <p:cNvSpPr/>
          <p:nvPr/>
        </p:nvSpPr>
        <p:spPr>
          <a:xfrm>
            <a:off x="257504" y="4843978"/>
            <a:ext cx="443008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1600"/>
              <a:buFont typeface="Times New Roman"/>
              <a:buNone/>
            </a:pPr>
            <a:r>
              <a:rPr b="0" i="0" lang="es-MX" sz="1600" u="none" cap="none" strike="noStrike">
                <a:solidFill>
                  <a:srgbClr val="0000FF"/>
                </a:solidFill>
                <a:latin typeface="Times New Roman"/>
                <a:ea typeface="Times New Roman"/>
                <a:cs typeface="Times New Roman"/>
                <a:sym typeface="Times New Roman"/>
              </a:rPr>
              <a:t>Tan bajos como sea razonablemente alcanzable </a:t>
            </a:r>
            <a:r>
              <a:rPr b="1" i="0" lang="es-MX" sz="1600" u="none" cap="none" strike="noStrike">
                <a:solidFill>
                  <a:srgbClr val="002060"/>
                </a:solidFill>
                <a:latin typeface="Times New Roman"/>
                <a:ea typeface="Times New Roman"/>
                <a:cs typeface="Times New Roman"/>
                <a:sym typeface="Times New Roman"/>
              </a:rPr>
              <a:t>Principio ALARA</a:t>
            </a:r>
            <a:endParaRPr b="1" i="0" sz="1600" u="none" cap="none" strike="noStrike">
              <a:solidFill>
                <a:srgbClr val="002060"/>
              </a:solidFill>
              <a:latin typeface="Times New Roman"/>
              <a:ea typeface="Times New Roman"/>
              <a:cs typeface="Times New Roman"/>
              <a:sym typeface="Times New Roman"/>
            </a:endParaRPr>
          </a:p>
        </p:txBody>
      </p:sp>
      <p:sp>
        <p:nvSpPr>
          <p:cNvPr id="434" name="Google Shape;434;p20"/>
          <p:cNvSpPr txBox="1"/>
          <p:nvPr/>
        </p:nvSpPr>
        <p:spPr>
          <a:xfrm>
            <a:off x="7455877" y="1506512"/>
            <a:ext cx="3767493" cy="55931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rmAutofit lnSpcReduction="10000"/>
          </a:bodyPr>
          <a:lstStyle/>
          <a:p>
            <a:pPr indent="-228600" lvl="0" marL="228600" marR="0" rtl="0" algn="ctr">
              <a:lnSpc>
                <a:spcPct val="80000"/>
              </a:lnSpc>
              <a:spcBef>
                <a:spcPts val="0"/>
              </a:spcBef>
              <a:spcAft>
                <a:spcPts val="0"/>
              </a:spcAft>
              <a:buClr>
                <a:srgbClr val="002060"/>
              </a:buClr>
              <a:buSzPts val="2000"/>
              <a:buFont typeface="Arial"/>
              <a:buNone/>
            </a:pPr>
            <a:r>
              <a:rPr b="1" lang="es-MX" sz="2000">
                <a:solidFill>
                  <a:srgbClr val="002060"/>
                </a:solidFill>
                <a:latin typeface="Times New Roman"/>
                <a:ea typeface="Times New Roman"/>
                <a:cs typeface="Times New Roman"/>
                <a:sym typeface="Times New Roman"/>
              </a:rPr>
              <a:t>	Adquisición o modificación de instalaciones de Rayos X</a:t>
            </a:r>
            <a:endParaRPr/>
          </a:p>
        </p:txBody>
      </p:sp>
      <p:sp>
        <p:nvSpPr>
          <p:cNvPr id="435" name="Google Shape;435;p20"/>
          <p:cNvSpPr txBox="1"/>
          <p:nvPr/>
        </p:nvSpPr>
        <p:spPr>
          <a:xfrm>
            <a:off x="8228583" y="2160229"/>
            <a:ext cx="2589170" cy="36933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0070C0"/>
              </a:buClr>
              <a:buSzPts val="1800"/>
              <a:buFont typeface="Times New Roman"/>
              <a:buNone/>
            </a:pPr>
            <a:r>
              <a:rPr lang="es-MX" sz="1800">
                <a:solidFill>
                  <a:srgbClr val="0070C0"/>
                </a:solidFill>
                <a:latin typeface="Times New Roman"/>
                <a:ea typeface="Times New Roman"/>
                <a:cs typeface="Times New Roman"/>
                <a:sym typeface="Times New Roman"/>
              </a:rPr>
              <a:t>Criterios de optimización </a:t>
            </a:r>
            <a:endParaRPr/>
          </a:p>
        </p:txBody>
      </p:sp>
      <p:sp>
        <p:nvSpPr>
          <p:cNvPr id="436" name="Google Shape;436;p20"/>
          <p:cNvSpPr txBox="1"/>
          <p:nvPr/>
        </p:nvSpPr>
        <p:spPr>
          <a:xfrm>
            <a:off x="5434902" y="3181481"/>
            <a:ext cx="2223686" cy="369332"/>
          </a:xfrm>
          <a:prstGeom prst="rect">
            <a:avLst/>
          </a:prstGeom>
          <a:noFill/>
          <a:ln cap="flat" cmpd="sng" w="28575">
            <a:solidFill>
              <a:srgbClr val="808759"/>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Times New Roman"/>
              <a:buNone/>
            </a:pPr>
            <a:r>
              <a:rPr lang="es-MX" sz="1800">
                <a:solidFill>
                  <a:schemeClr val="dk1"/>
                </a:solidFill>
                <a:latin typeface="Times New Roman"/>
                <a:ea typeface="Times New Roman"/>
                <a:cs typeface="Times New Roman"/>
                <a:sym typeface="Times New Roman"/>
              </a:rPr>
              <a:t>Necesidades clínicas </a:t>
            </a:r>
            <a:endParaRPr/>
          </a:p>
        </p:txBody>
      </p:sp>
      <p:sp>
        <p:nvSpPr>
          <p:cNvPr id="437" name="Google Shape;437;p20"/>
          <p:cNvSpPr txBox="1"/>
          <p:nvPr/>
        </p:nvSpPr>
        <p:spPr>
          <a:xfrm>
            <a:off x="5793974" y="4782422"/>
            <a:ext cx="2351926" cy="646331"/>
          </a:xfrm>
          <a:prstGeom prst="rect">
            <a:avLst/>
          </a:prstGeom>
          <a:noFill/>
          <a:ln cap="flat" cmpd="sng" w="28575">
            <a:solidFill>
              <a:srgbClr val="808759"/>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Times New Roman"/>
              <a:buNone/>
            </a:pPr>
            <a:r>
              <a:rPr lang="es-MX" sz="1800">
                <a:solidFill>
                  <a:schemeClr val="dk1"/>
                </a:solidFill>
                <a:latin typeface="Times New Roman"/>
                <a:ea typeface="Times New Roman"/>
                <a:cs typeface="Times New Roman"/>
                <a:sym typeface="Times New Roman"/>
              </a:rPr>
              <a:t>Dosis a pacientes,</a:t>
            </a:r>
            <a:endParaRPr/>
          </a:p>
          <a:p>
            <a:pPr indent="0" lvl="0" marL="0" marR="0" rtl="0" algn="ctr">
              <a:spcBef>
                <a:spcPts val="0"/>
              </a:spcBef>
              <a:spcAft>
                <a:spcPts val="0"/>
              </a:spcAft>
              <a:buClr>
                <a:schemeClr val="dk1"/>
              </a:buClr>
              <a:buSzPts val="1800"/>
              <a:buFont typeface="Times New Roman"/>
              <a:buNone/>
            </a:pPr>
            <a:r>
              <a:rPr lang="es-MX" sz="1800">
                <a:solidFill>
                  <a:schemeClr val="dk1"/>
                </a:solidFill>
                <a:latin typeface="Times New Roman"/>
                <a:ea typeface="Times New Roman"/>
                <a:cs typeface="Times New Roman"/>
                <a:sym typeface="Times New Roman"/>
              </a:rPr>
              <a:t> trabajadores y público </a:t>
            </a:r>
            <a:endParaRPr/>
          </a:p>
        </p:txBody>
      </p:sp>
      <p:sp>
        <p:nvSpPr>
          <p:cNvPr id="438" name="Google Shape;438;p20"/>
          <p:cNvSpPr txBox="1"/>
          <p:nvPr/>
        </p:nvSpPr>
        <p:spPr>
          <a:xfrm>
            <a:off x="9855487" y="3763124"/>
            <a:ext cx="2223686" cy="646331"/>
          </a:xfrm>
          <a:prstGeom prst="rect">
            <a:avLst/>
          </a:prstGeom>
          <a:noFill/>
          <a:ln cap="flat" cmpd="sng" w="28575">
            <a:solidFill>
              <a:srgbClr val="808759"/>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Times New Roman"/>
              <a:buNone/>
            </a:pPr>
            <a:r>
              <a:rPr lang="es-MX" sz="1800">
                <a:solidFill>
                  <a:schemeClr val="dk1"/>
                </a:solidFill>
                <a:latin typeface="Times New Roman"/>
                <a:ea typeface="Times New Roman"/>
                <a:cs typeface="Times New Roman"/>
                <a:sym typeface="Times New Roman"/>
              </a:rPr>
              <a:t>Riesgo potencial de </a:t>
            </a:r>
            <a:endParaRPr/>
          </a:p>
          <a:p>
            <a:pPr indent="0" lvl="0" marL="0" marR="0" rtl="0" algn="ctr">
              <a:spcBef>
                <a:spcPts val="0"/>
              </a:spcBef>
              <a:spcAft>
                <a:spcPts val="0"/>
              </a:spcAft>
              <a:buClr>
                <a:schemeClr val="dk1"/>
              </a:buClr>
              <a:buSzPts val="1800"/>
              <a:buFont typeface="Times New Roman"/>
              <a:buNone/>
            </a:pPr>
            <a:r>
              <a:rPr lang="es-MX" sz="1800">
                <a:solidFill>
                  <a:schemeClr val="dk1"/>
                </a:solidFill>
                <a:latin typeface="Times New Roman"/>
                <a:ea typeface="Times New Roman"/>
                <a:cs typeface="Times New Roman"/>
                <a:sym typeface="Times New Roman"/>
              </a:rPr>
              <a:t>accidente radiológico </a:t>
            </a:r>
            <a:endParaRPr/>
          </a:p>
        </p:txBody>
      </p:sp>
      <p:sp>
        <p:nvSpPr>
          <p:cNvPr id="439" name="Google Shape;439;p20"/>
          <p:cNvSpPr txBox="1"/>
          <p:nvPr/>
        </p:nvSpPr>
        <p:spPr>
          <a:xfrm>
            <a:off x="8807603" y="5811279"/>
            <a:ext cx="2012089" cy="369332"/>
          </a:xfrm>
          <a:prstGeom prst="rect">
            <a:avLst/>
          </a:prstGeom>
          <a:noFill/>
          <a:ln cap="flat" cmpd="sng" w="28575">
            <a:solidFill>
              <a:srgbClr val="808759"/>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Times New Roman"/>
              <a:buNone/>
            </a:pPr>
            <a:r>
              <a:rPr lang="es-MX" sz="1800">
                <a:solidFill>
                  <a:schemeClr val="dk1"/>
                </a:solidFill>
                <a:latin typeface="Times New Roman"/>
                <a:ea typeface="Times New Roman"/>
                <a:cs typeface="Times New Roman"/>
                <a:sym typeface="Times New Roman"/>
              </a:rPr>
              <a:t>Requisitos Legales</a:t>
            </a:r>
            <a:endParaRPr/>
          </a:p>
        </p:txBody>
      </p:sp>
      <p:cxnSp>
        <p:nvCxnSpPr>
          <p:cNvPr id="440" name="Google Shape;440;p20"/>
          <p:cNvCxnSpPr>
            <a:stCxn id="435" idx="2"/>
            <a:endCxn id="438" idx="0"/>
          </p:cNvCxnSpPr>
          <p:nvPr/>
        </p:nvCxnSpPr>
        <p:spPr>
          <a:xfrm>
            <a:off x="9523168" y="2529561"/>
            <a:ext cx="1444200" cy="1233600"/>
          </a:xfrm>
          <a:prstGeom prst="straightConnector1">
            <a:avLst/>
          </a:prstGeom>
          <a:noFill/>
          <a:ln cap="flat" cmpd="sng" w="9525">
            <a:solidFill>
              <a:schemeClr val="dk1"/>
            </a:solidFill>
            <a:prstDash val="solid"/>
            <a:round/>
            <a:headEnd len="med" w="med" type="none"/>
            <a:tailEnd len="med" w="med" type="triangle"/>
          </a:ln>
        </p:spPr>
      </p:cxnSp>
      <p:cxnSp>
        <p:nvCxnSpPr>
          <p:cNvPr id="441" name="Google Shape;441;p20"/>
          <p:cNvCxnSpPr>
            <a:stCxn id="435" idx="2"/>
          </p:cNvCxnSpPr>
          <p:nvPr/>
        </p:nvCxnSpPr>
        <p:spPr>
          <a:xfrm flipH="1">
            <a:off x="7310368" y="2529561"/>
            <a:ext cx="2212800" cy="2199000"/>
          </a:xfrm>
          <a:prstGeom prst="straightConnector1">
            <a:avLst/>
          </a:prstGeom>
          <a:noFill/>
          <a:ln cap="flat" cmpd="sng" w="9525">
            <a:solidFill>
              <a:schemeClr val="dk1"/>
            </a:solidFill>
            <a:prstDash val="solid"/>
            <a:round/>
            <a:headEnd len="med" w="med" type="none"/>
            <a:tailEnd len="med" w="med" type="triangle"/>
          </a:ln>
        </p:spPr>
      </p:cxnSp>
      <p:cxnSp>
        <p:nvCxnSpPr>
          <p:cNvPr id="442" name="Google Shape;442;p20"/>
          <p:cNvCxnSpPr>
            <a:stCxn id="435" idx="2"/>
            <a:endCxn id="439" idx="0"/>
          </p:cNvCxnSpPr>
          <p:nvPr/>
        </p:nvCxnSpPr>
        <p:spPr>
          <a:xfrm>
            <a:off x="9523168" y="2529561"/>
            <a:ext cx="290400" cy="3281700"/>
          </a:xfrm>
          <a:prstGeom prst="straightConnector1">
            <a:avLst/>
          </a:prstGeom>
          <a:noFill/>
          <a:ln cap="flat" cmpd="sng" w="9525">
            <a:solidFill>
              <a:schemeClr val="dk1"/>
            </a:solidFill>
            <a:prstDash val="solid"/>
            <a:round/>
            <a:headEnd len="med" w="med" type="none"/>
            <a:tailEnd len="med" w="med" type="triangle"/>
          </a:ln>
        </p:spPr>
      </p:cxnSp>
      <p:cxnSp>
        <p:nvCxnSpPr>
          <p:cNvPr id="443" name="Google Shape;443;p20"/>
          <p:cNvCxnSpPr>
            <a:stCxn id="435" idx="2"/>
          </p:cNvCxnSpPr>
          <p:nvPr/>
        </p:nvCxnSpPr>
        <p:spPr>
          <a:xfrm flipH="1">
            <a:off x="7050568" y="2529561"/>
            <a:ext cx="2472600" cy="601200"/>
          </a:xfrm>
          <a:prstGeom prst="straightConnector1">
            <a:avLst/>
          </a:prstGeom>
          <a:noFill/>
          <a:ln cap="flat" cmpd="sng" w="9525">
            <a:solidFill>
              <a:schemeClr val="dk1"/>
            </a:solidFill>
            <a:prstDash val="solid"/>
            <a:round/>
            <a:headEnd len="med" w="med" type="none"/>
            <a:tailEnd len="med" w="med" type="triangle"/>
          </a:ln>
        </p:spPr>
      </p:cxnSp>
      <p:cxnSp>
        <p:nvCxnSpPr>
          <p:cNvPr id="444" name="Google Shape;444;p20"/>
          <p:cNvCxnSpPr/>
          <p:nvPr/>
        </p:nvCxnSpPr>
        <p:spPr>
          <a:xfrm>
            <a:off x="5169127" y="1413881"/>
            <a:ext cx="0" cy="5036024"/>
          </a:xfrm>
          <a:prstGeom prst="straightConnector1">
            <a:avLst/>
          </a:prstGeom>
          <a:noFill/>
          <a:ln cap="flat" cmpd="sng" w="57150">
            <a:solidFill>
              <a:srgbClr val="D86E2E"/>
            </a:solidFill>
            <a:prstDash val="solid"/>
            <a:round/>
            <a:headEnd len="sm" w="sm" type="none"/>
            <a:tailEnd len="sm" w="sm" type="none"/>
          </a:ln>
        </p:spPr>
      </p:cxnSp>
      <p:pic>
        <p:nvPicPr>
          <p:cNvPr descr="Radproct - home" id="445" name="Google Shape;445;p20"/>
          <p:cNvPicPr preferRelativeResize="0"/>
          <p:nvPr/>
        </p:nvPicPr>
        <p:blipFill rotWithShape="1">
          <a:blip r:embed="rId3">
            <a:alphaModFix/>
          </a:blip>
          <a:srcRect b="0" l="0" r="0" t="0"/>
          <a:stretch/>
        </p:blipFill>
        <p:spPr>
          <a:xfrm>
            <a:off x="0" y="5667679"/>
            <a:ext cx="1842868" cy="10258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21"/>
          <p:cNvPicPr preferRelativeResize="0"/>
          <p:nvPr/>
        </p:nvPicPr>
        <p:blipFill rotWithShape="1">
          <a:blip r:embed="rId3">
            <a:alphaModFix/>
          </a:blip>
          <a:srcRect b="7112" l="12237" r="19867" t="35782"/>
          <a:stretch/>
        </p:blipFill>
        <p:spPr>
          <a:xfrm>
            <a:off x="193032" y="786064"/>
            <a:ext cx="11805935" cy="5582652"/>
          </a:xfrm>
          <a:prstGeom prst="rect">
            <a:avLst/>
          </a:prstGeom>
          <a:noFill/>
          <a:ln>
            <a:noFill/>
          </a:ln>
        </p:spPr>
      </p:pic>
      <p:pic>
        <p:nvPicPr>
          <p:cNvPr descr="Radproct - home" id="451" name="Google Shape;451;p21"/>
          <p:cNvPicPr preferRelativeResize="0"/>
          <p:nvPr/>
        </p:nvPicPr>
        <p:blipFill rotWithShape="1">
          <a:blip r:embed="rId4">
            <a:alphaModFix/>
          </a:blip>
          <a:srcRect b="0" l="0" r="0" t="0"/>
          <a:stretch/>
        </p:blipFill>
        <p:spPr>
          <a:xfrm>
            <a:off x="10349132" y="5832136"/>
            <a:ext cx="1842868" cy="10258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2"/>
          <p:cNvSpPr txBox="1"/>
          <p:nvPr/>
        </p:nvSpPr>
        <p:spPr>
          <a:xfrm>
            <a:off x="1259767" y="44703"/>
            <a:ext cx="9672467" cy="1546399"/>
          </a:xfrm>
          <a:prstGeom prst="rect">
            <a:avLst/>
          </a:prstGeom>
          <a:noFill/>
          <a:ln>
            <a:noFill/>
          </a:ln>
        </p:spPr>
        <p:txBody>
          <a:bodyPr anchorCtr="0" anchor="b" bIns="121900" lIns="121900" spcFirstLastPara="1" rIns="121900" wrap="square" tIns="121900">
            <a:noAutofit/>
          </a:bodyPr>
          <a:lstStyle/>
          <a:p>
            <a:pPr indent="0" lvl="0" marL="0" marR="0" rtl="0" algn="ctr">
              <a:lnSpc>
                <a:spcPct val="100000"/>
              </a:lnSpc>
              <a:spcBef>
                <a:spcPts val="0"/>
              </a:spcBef>
              <a:spcAft>
                <a:spcPts val="0"/>
              </a:spcAft>
              <a:buClr>
                <a:srgbClr val="3C78D8"/>
              </a:buClr>
              <a:buSzPts val="4267"/>
              <a:buFont typeface="Sniglet"/>
              <a:buNone/>
            </a:pPr>
            <a:r>
              <a:rPr b="1" i="0" lang="es-MX" sz="4267" u="none" cap="none" strike="noStrike">
                <a:solidFill>
                  <a:srgbClr val="002060"/>
                </a:solidFill>
                <a:latin typeface="Times New Roman"/>
                <a:ea typeface="Times New Roman"/>
                <a:cs typeface="Times New Roman"/>
                <a:sym typeface="Times New Roman"/>
              </a:rPr>
              <a:t>LIMITE DE LA DOSIS</a:t>
            </a:r>
            <a:endParaRPr/>
          </a:p>
        </p:txBody>
      </p:sp>
      <p:sp>
        <p:nvSpPr>
          <p:cNvPr id="457" name="Google Shape;457;p22"/>
          <p:cNvSpPr txBox="1"/>
          <p:nvPr/>
        </p:nvSpPr>
        <p:spPr>
          <a:xfrm>
            <a:off x="313789" y="1697664"/>
            <a:ext cx="3948723" cy="4876482"/>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chemeClr val="dk1"/>
              </a:buClr>
              <a:buSzPts val="1600"/>
              <a:buFont typeface="Arial"/>
              <a:buChar char="•"/>
            </a:pPr>
            <a:r>
              <a:rPr lang="es-MX" sz="1600">
                <a:solidFill>
                  <a:schemeClr val="dk1"/>
                </a:solidFill>
                <a:latin typeface="Times New Roman"/>
                <a:ea typeface="Times New Roman"/>
                <a:cs typeface="Times New Roman"/>
                <a:sym typeface="Times New Roman"/>
              </a:rPr>
              <a:t>La </a:t>
            </a:r>
            <a:r>
              <a:rPr b="1" lang="es-MX" sz="1600">
                <a:solidFill>
                  <a:schemeClr val="dk1"/>
                </a:solidFill>
                <a:latin typeface="Times New Roman"/>
                <a:ea typeface="Times New Roman"/>
                <a:cs typeface="Times New Roman"/>
                <a:sym typeface="Times New Roman"/>
              </a:rPr>
              <a:t>limitación de la dosis</a:t>
            </a:r>
            <a:r>
              <a:rPr lang="es-MX" sz="1600">
                <a:solidFill>
                  <a:schemeClr val="dk1"/>
                </a:solidFill>
                <a:latin typeface="Times New Roman"/>
                <a:ea typeface="Times New Roman"/>
                <a:cs typeface="Times New Roman"/>
                <a:sym typeface="Times New Roman"/>
              </a:rPr>
              <a:t> es el requisito que se establece para asegurar una protección adecuada, incluso para las personas más expuestas</a:t>
            </a:r>
            <a:endParaRPr/>
          </a:p>
          <a:p>
            <a:pPr indent="0" lvl="0" marL="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a:p>
            <a:pPr indent="-228600" lvl="0" marL="228600" marR="0" rtl="0" algn="just">
              <a:lnSpc>
                <a:spcPct val="90000"/>
              </a:lnSpc>
              <a:spcBef>
                <a:spcPts val="1000"/>
              </a:spcBef>
              <a:spcAft>
                <a:spcPts val="0"/>
              </a:spcAft>
              <a:buClr>
                <a:schemeClr val="dk1"/>
              </a:buClr>
              <a:buSzPts val="1600"/>
              <a:buFont typeface="Arial"/>
              <a:buChar char="•"/>
            </a:pPr>
            <a:r>
              <a:rPr lang="es-MX" sz="1600">
                <a:solidFill>
                  <a:schemeClr val="dk1"/>
                </a:solidFill>
                <a:latin typeface="Times New Roman"/>
                <a:ea typeface="Times New Roman"/>
                <a:cs typeface="Times New Roman"/>
                <a:sym typeface="Times New Roman"/>
              </a:rPr>
              <a:t>Los límites que se establecen representan los </a:t>
            </a:r>
            <a:r>
              <a:rPr b="1" lang="es-MX" sz="1600">
                <a:solidFill>
                  <a:schemeClr val="dk1"/>
                </a:solidFill>
                <a:latin typeface="Times New Roman"/>
                <a:ea typeface="Times New Roman"/>
                <a:cs typeface="Times New Roman"/>
                <a:sym typeface="Times New Roman"/>
              </a:rPr>
              <a:t>valores inferiores de la dosis efectiva</a:t>
            </a:r>
            <a:r>
              <a:rPr lang="es-MX" sz="1600">
                <a:solidFill>
                  <a:schemeClr val="dk1"/>
                </a:solidFill>
                <a:latin typeface="Times New Roman"/>
                <a:ea typeface="Times New Roman"/>
                <a:cs typeface="Times New Roman"/>
                <a:sym typeface="Times New Roman"/>
              </a:rPr>
              <a:t> y de la dosis equivalente que no deben ser sobrepasados en las circunstancias normales con radiaciones en las que las personas se ven implicadas </a:t>
            </a:r>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p:txBody>
      </p:sp>
      <p:grpSp>
        <p:nvGrpSpPr>
          <p:cNvPr id="458" name="Google Shape;458;p22"/>
          <p:cNvGrpSpPr/>
          <p:nvPr/>
        </p:nvGrpSpPr>
        <p:grpSpPr>
          <a:xfrm>
            <a:off x="4557933" y="1707205"/>
            <a:ext cx="7311899" cy="4043688"/>
            <a:chOff x="1373718" y="-414987"/>
            <a:chExt cx="8725458" cy="5454243"/>
          </a:xfrm>
        </p:grpSpPr>
        <p:sp>
          <p:nvSpPr>
            <p:cNvPr id="459" name="Google Shape;459;p22"/>
            <p:cNvSpPr/>
            <p:nvPr/>
          </p:nvSpPr>
          <p:spPr>
            <a:xfrm rot="10800000">
              <a:off x="2469690" y="1056"/>
              <a:ext cx="7629453" cy="2191944"/>
            </a:xfrm>
            <a:prstGeom prst="homePlate">
              <a:avLst>
                <a:gd fmla="val 50000" name="adj"/>
              </a:avLst>
            </a:prstGeom>
            <a:solidFill>
              <a:schemeClr val="lt1"/>
            </a:solidFill>
            <a:ln cap="flat" cmpd="sng" w="12700">
              <a:solidFill>
                <a:srgbClr val="8A77A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Times New Roman"/>
                <a:ea typeface="Times New Roman"/>
                <a:cs typeface="Times New Roman"/>
                <a:sym typeface="Times New Roman"/>
              </a:endParaRPr>
            </a:p>
          </p:txBody>
        </p:sp>
        <p:sp>
          <p:nvSpPr>
            <p:cNvPr id="460" name="Google Shape;460;p22"/>
            <p:cNvSpPr txBox="1"/>
            <p:nvPr/>
          </p:nvSpPr>
          <p:spPr>
            <a:xfrm>
              <a:off x="3017676" y="-414987"/>
              <a:ext cx="7081467" cy="3079693"/>
            </a:xfrm>
            <a:prstGeom prst="rect">
              <a:avLst/>
            </a:prstGeom>
            <a:noFill/>
            <a:ln>
              <a:noFill/>
            </a:ln>
          </p:spPr>
          <p:txBody>
            <a:bodyPr anchorCtr="0" anchor="ctr" bIns="76200" lIns="966575" spcFirstLastPara="1" rIns="142225" wrap="square" tIns="76200">
              <a:noAutofit/>
            </a:bodyPr>
            <a:lstStyle/>
            <a:p>
              <a:pPr indent="0" lvl="0" marL="0" marR="0" rtl="0" algn="just">
                <a:lnSpc>
                  <a:spcPct val="90000"/>
                </a:lnSpc>
                <a:spcBef>
                  <a:spcPts val="0"/>
                </a:spcBef>
                <a:spcAft>
                  <a:spcPts val="0"/>
                </a:spcAft>
                <a:buClr>
                  <a:schemeClr val="lt1"/>
                </a:buClr>
                <a:buSzPts val="2000"/>
                <a:buFont typeface="Libre Franklin"/>
                <a:buNone/>
              </a:pPr>
              <a:r>
                <a:rPr b="1" i="0" lang="es-MX" sz="1600" u="none" cap="none" strike="noStrike">
                  <a:solidFill>
                    <a:schemeClr val="dk1"/>
                  </a:solidFill>
                  <a:latin typeface="Times New Roman"/>
                  <a:ea typeface="Times New Roman"/>
                  <a:cs typeface="Times New Roman"/>
                  <a:sym typeface="Times New Roman"/>
                </a:rPr>
                <a:t>Trabajadores Ocupacionalmente Expuesto (TOE)</a:t>
              </a:r>
              <a:endParaRPr b="1" i="0" sz="1600" u="none" cap="none" strike="noStrike">
                <a:solidFill>
                  <a:schemeClr val="dk1"/>
                </a:solidFill>
                <a:latin typeface="Times New Roman"/>
                <a:ea typeface="Times New Roman"/>
                <a:cs typeface="Times New Roman"/>
                <a:sym typeface="Times New Roman"/>
              </a:endParaRPr>
            </a:p>
            <a:p>
              <a:pPr indent="-171450" lvl="1" marL="171450" marR="0" rtl="0" algn="just">
                <a:lnSpc>
                  <a:spcPct val="90000"/>
                </a:lnSpc>
                <a:spcBef>
                  <a:spcPts val="700"/>
                </a:spcBef>
                <a:spcAft>
                  <a:spcPts val="0"/>
                </a:spcAft>
                <a:buClr>
                  <a:schemeClr val="dk1"/>
                </a:buClr>
                <a:buSzPts val="1700"/>
                <a:buFont typeface="Libre Franklin"/>
                <a:buChar char="•"/>
              </a:pPr>
              <a:r>
                <a:rPr b="0" i="0" lang="es-MX" sz="1600" u="none" cap="none" strike="noStrike">
                  <a:solidFill>
                    <a:schemeClr val="dk1"/>
                  </a:solidFill>
                  <a:latin typeface="Times New Roman"/>
                  <a:ea typeface="Times New Roman"/>
                  <a:cs typeface="Times New Roman"/>
                  <a:sym typeface="Times New Roman"/>
                </a:rPr>
                <a:t>20 mSv en dosis efectiva como promedio en cinco años y máximo 50 mSv en un año.</a:t>
              </a:r>
              <a:endParaRPr b="0" i="0" sz="1600" u="none" cap="none" strike="noStrike">
                <a:solidFill>
                  <a:schemeClr val="dk1"/>
                </a:solidFill>
                <a:latin typeface="Times New Roman"/>
                <a:ea typeface="Times New Roman"/>
                <a:cs typeface="Times New Roman"/>
                <a:sym typeface="Times New Roman"/>
              </a:endParaRPr>
            </a:p>
            <a:p>
              <a:pPr indent="-171450" lvl="1" marL="171450" marR="0" rtl="0" algn="just">
                <a:lnSpc>
                  <a:spcPct val="90000"/>
                </a:lnSpc>
                <a:spcBef>
                  <a:spcPts val="255"/>
                </a:spcBef>
                <a:spcAft>
                  <a:spcPts val="0"/>
                </a:spcAft>
                <a:buClr>
                  <a:schemeClr val="dk1"/>
                </a:buClr>
                <a:buSzPts val="1700"/>
                <a:buFont typeface="Libre Franklin"/>
                <a:buChar char="•"/>
              </a:pPr>
              <a:r>
                <a:rPr b="0" i="0" lang="es-MX" sz="1600" u="none" cap="none" strike="noStrike">
                  <a:solidFill>
                    <a:schemeClr val="dk1"/>
                  </a:solidFill>
                  <a:latin typeface="Times New Roman"/>
                  <a:ea typeface="Times New Roman"/>
                  <a:cs typeface="Times New Roman"/>
                  <a:sym typeface="Times New Roman"/>
                </a:rPr>
                <a:t>500 mSv en dosis equivalentes en piel.</a:t>
              </a:r>
              <a:endParaRPr b="0" i="0" sz="1600" u="none" cap="none" strike="noStrike">
                <a:solidFill>
                  <a:schemeClr val="dk1"/>
                </a:solidFill>
                <a:latin typeface="Times New Roman"/>
                <a:ea typeface="Times New Roman"/>
                <a:cs typeface="Times New Roman"/>
                <a:sym typeface="Times New Roman"/>
              </a:endParaRPr>
            </a:p>
            <a:p>
              <a:pPr indent="-171450" lvl="1" marL="171450" marR="0" rtl="0" algn="just">
                <a:lnSpc>
                  <a:spcPct val="90000"/>
                </a:lnSpc>
                <a:spcBef>
                  <a:spcPts val="255"/>
                </a:spcBef>
                <a:spcAft>
                  <a:spcPts val="0"/>
                </a:spcAft>
                <a:buClr>
                  <a:schemeClr val="dk1"/>
                </a:buClr>
                <a:buSzPts val="1700"/>
                <a:buFont typeface="Libre Franklin"/>
                <a:buChar char="•"/>
              </a:pPr>
              <a:r>
                <a:rPr b="0" i="0" lang="es-MX" sz="1600" u="none" cap="none" strike="noStrike">
                  <a:solidFill>
                    <a:schemeClr val="dk1"/>
                  </a:solidFill>
                  <a:latin typeface="Times New Roman"/>
                  <a:ea typeface="Times New Roman"/>
                  <a:cs typeface="Times New Roman"/>
                  <a:sym typeface="Times New Roman"/>
                </a:rPr>
                <a:t>20 mSv en dosis equivalente en cristalino (aunque la legislación colombiana fija 150 mSv por año).</a:t>
              </a:r>
              <a:endParaRPr b="0" i="0" sz="1600" u="none" cap="none" strike="noStrike">
                <a:solidFill>
                  <a:schemeClr val="dk1"/>
                </a:solidFill>
                <a:latin typeface="Times New Roman"/>
                <a:ea typeface="Times New Roman"/>
                <a:cs typeface="Times New Roman"/>
                <a:sym typeface="Times New Roman"/>
              </a:endParaRPr>
            </a:p>
          </p:txBody>
        </p:sp>
        <p:sp>
          <p:nvSpPr>
            <p:cNvPr id="461" name="Google Shape;461;p22"/>
            <p:cNvSpPr/>
            <p:nvPr/>
          </p:nvSpPr>
          <p:spPr>
            <a:xfrm>
              <a:off x="1373718" y="1056"/>
              <a:ext cx="2191944" cy="2191944"/>
            </a:xfrm>
            <a:prstGeom prst="ellipse">
              <a:avLst/>
            </a:prstGeom>
            <a:blipFill rotWithShape="1">
              <a:blip r:embed="rId3">
                <a:alphaModFix/>
              </a:blip>
              <a:stretch>
                <a:fillRect b="-5993" l="0" r="0" t="-5997"/>
              </a:stretch>
            </a:blipFill>
            <a:ln cap="flat" cmpd="sng" w="12700">
              <a:solidFill>
                <a:srgbClr val="8A77A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Times New Roman"/>
                <a:ea typeface="Times New Roman"/>
                <a:cs typeface="Times New Roman"/>
                <a:sym typeface="Times New Roman"/>
              </a:endParaRPr>
            </a:p>
          </p:txBody>
        </p:sp>
        <p:sp>
          <p:nvSpPr>
            <p:cNvPr id="462" name="Google Shape;462;p22"/>
            <p:cNvSpPr/>
            <p:nvPr/>
          </p:nvSpPr>
          <p:spPr>
            <a:xfrm rot="10800000">
              <a:off x="2469690" y="2847312"/>
              <a:ext cx="7629453" cy="2191944"/>
            </a:xfrm>
            <a:prstGeom prst="homePlate">
              <a:avLst>
                <a:gd fmla="val 50000" name="adj"/>
              </a:avLst>
            </a:prstGeom>
            <a:solidFill>
              <a:schemeClr val="lt1"/>
            </a:solidFill>
            <a:ln cap="flat" cmpd="sng" w="12700">
              <a:solidFill>
                <a:srgbClr val="8A77A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Times New Roman"/>
                <a:ea typeface="Times New Roman"/>
                <a:cs typeface="Times New Roman"/>
                <a:sym typeface="Times New Roman"/>
              </a:endParaRPr>
            </a:p>
          </p:txBody>
        </p:sp>
        <p:sp>
          <p:nvSpPr>
            <p:cNvPr id="463" name="Google Shape;463;p22"/>
            <p:cNvSpPr txBox="1"/>
            <p:nvPr/>
          </p:nvSpPr>
          <p:spPr>
            <a:xfrm>
              <a:off x="3017676" y="2847312"/>
              <a:ext cx="7081500" cy="2191800"/>
            </a:xfrm>
            <a:prstGeom prst="rect">
              <a:avLst/>
            </a:prstGeom>
            <a:noFill/>
            <a:ln>
              <a:noFill/>
            </a:ln>
          </p:spPr>
          <p:txBody>
            <a:bodyPr anchorCtr="0" anchor="ctr" bIns="64750" lIns="966575" spcFirstLastPara="1" rIns="120900" wrap="square" tIns="64750">
              <a:noAutofit/>
            </a:bodyPr>
            <a:lstStyle/>
            <a:p>
              <a:pPr indent="0" lvl="0" marL="0" marR="0" rtl="0" algn="just">
                <a:lnSpc>
                  <a:spcPct val="90000"/>
                </a:lnSpc>
                <a:spcBef>
                  <a:spcPts val="0"/>
                </a:spcBef>
                <a:spcAft>
                  <a:spcPts val="0"/>
                </a:spcAft>
                <a:buClr>
                  <a:schemeClr val="lt1"/>
                </a:buClr>
                <a:buSzPts val="2600"/>
                <a:buFont typeface="Libre Franklin"/>
                <a:buNone/>
              </a:pPr>
              <a:r>
                <a:rPr b="1" i="0" lang="es-MX" sz="1600" u="none" cap="none" strike="noStrike">
                  <a:solidFill>
                    <a:schemeClr val="dk1"/>
                  </a:solidFill>
                  <a:latin typeface="Times New Roman"/>
                  <a:ea typeface="Times New Roman"/>
                  <a:cs typeface="Times New Roman"/>
                  <a:sym typeface="Times New Roman"/>
                </a:rPr>
                <a:t>Público</a:t>
              </a:r>
              <a:endParaRPr b="1" i="0" sz="1600" u="none" cap="none" strike="noStrike">
                <a:solidFill>
                  <a:schemeClr val="dk1"/>
                </a:solidFill>
                <a:latin typeface="Times New Roman"/>
                <a:ea typeface="Times New Roman"/>
                <a:cs typeface="Times New Roman"/>
                <a:sym typeface="Times New Roman"/>
              </a:endParaRPr>
            </a:p>
            <a:p>
              <a:pPr indent="-171450" lvl="1" marL="171450" marR="0" rtl="0" algn="just">
                <a:lnSpc>
                  <a:spcPct val="90000"/>
                </a:lnSpc>
                <a:spcBef>
                  <a:spcPts val="910"/>
                </a:spcBef>
                <a:spcAft>
                  <a:spcPts val="0"/>
                </a:spcAft>
                <a:buClr>
                  <a:schemeClr val="dk1"/>
                </a:buClr>
                <a:buSzPts val="1700"/>
                <a:buFont typeface="Libre Franklin"/>
                <a:buChar char="•"/>
              </a:pPr>
              <a:r>
                <a:rPr b="0" i="0" lang="es-MX" sz="1600" u="none" cap="none" strike="noStrike">
                  <a:solidFill>
                    <a:schemeClr val="dk1"/>
                  </a:solidFill>
                  <a:latin typeface="Times New Roman"/>
                  <a:ea typeface="Times New Roman"/>
                  <a:cs typeface="Times New Roman"/>
                  <a:sym typeface="Times New Roman"/>
                </a:rPr>
                <a:t>1 mSv en dosis efectiva como promedio en cinco años y máximo 5 mSv en un año.</a:t>
              </a:r>
              <a:endParaRPr b="0" i="0" sz="1600" u="none" cap="none" strike="noStrike">
                <a:solidFill>
                  <a:schemeClr val="dk1"/>
                </a:solidFill>
                <a:latin typeface="Times New Roman"/>
                <a:ea typeface="Times New Roman"/>
                <a:cs typeface="Times New Roman"/>
                <a:sym typeface="Times New Roman"/>
              </a:endParaRPr>
            </a:p>
            <a:p>
              <a:pPr indent="-171450" lvl="1" marL="171450" marR="0" rtl="0" algn="just">
                <a:lnSpc>
                  <a:spcPct val="90000"/>
                </a:lnSpc>
                <a:spcBef>
                  <a:spcPts val="255"/>
                </a:spcBef>
                <a:spcAft>
                  <a:spcPts val="0"/>
                </a:spcAft>
                <a:buClr>
                  <a:schemeClr val="dk1"/>
                </a:buClr>
                <a:buSzPts val="1700"/>
                <a:buFont typeface="Libre Franklin"/>
                <a:buChar char="•"/>
              </a:pPr>
              <a:r>
                <a:rPr b="0" i="0" lang="es-MX" sz="1600" u="none" cap="none" strike="noStrike">
                  <a:solidFill>
                    <a:schemeClr val="dk1"/>
                  </a:solidFill>
                  <a:latin typeface="Times New Roman"/>
                  <a:ea typeface="Times New Roman"/>
                  <a:cs typeface="Times New Roman"/>
                  <a:sym typeface="Times New Roman"/>
                </a:rPr>
                <a:t>50 mSv en dosis equivalentes en piel.</a:t>
              </a:r>
              <a:endParaRPr b="0" i="0" sz="1600" u="none" cap="none" strike="noStrike">
                <a:solidFill>
                  <a:schemeClr val="dk1"/>
                </a:solidFill>
                <a:latin typeface="Times New Roman"/>
                <a:ea typeface="Times New Roman"/>
                <a:cs typeface="Times New Roman"/>
                <a:sym typeface="Times New Roman"/>
              </a:endParaRPr>
            </a:p>
            <a:p>
              <a:pPr indent="-171450" lvl="1" marL="171450" marR="0" rtl="0" algn="just">
                <a:lnSpc>
                  <a:spcPct val="90000"/>
                </a:lnSpc>
                <a:spcBef>
                  <a:spcPts val="255"/>
                </a:spcBef>
                <a:spcAft>
                  <a:spcPts val="0"/>
                </a:spcAft>
                <a:buClr>
                  <a:schemeClr val="dk1"/>
                </a:buClr>
                <a:buSzPts val="1700"/>
                <a:buFont typeface="Libre Franklin"/>
                <a:buChar char="•"/>
              </a:pPr>
              <a:r>
                <a:rPr b="0" i="0" lang="es-MX" sz="1600" u="none" cap="none" strike="noStrike">
                  <a:solidFill>
                    <a:schemeClr val="dk1"/>
                  </a:solidFill>
                  <a:latin typeface="Times New Roman"/>
                  <a:ea typeface="Times New Roman"/>
                  <a:cs typeface="Times New Roman"/>
                  <a:sym typeface="Times New Roman"/>
                </a:rPr>
                <a:t>15 mSv en dosis equivalente en cristalino.</a:t>
              </a:r>
              <a:endParaRPr b="0" i="0" sz="1600" u="none" cap="none" strike="noStrike">
                <a:solidFill>
                  <a:schemeClr val="dk1"/>
                </a:solidFill>
                <a:latin typeface="Times New Roman"/>
                <a:ea typeface="Times New Roman"/>
                <a:cs typeface="Times New Roman"/>
                <a:sym typeface="Times New Roman"/>
              </a:endParaRPr>
            </a:p>
          </p:txBody>
        </p:sp>
        <p:sp>
          <p:nvSpPr>
            <p:cNvPr id="464" name="Google Shape;464;p22"/>
            <p:cNvSpPr/>
            <p:nvPr/>
          </p:nvSpPr>
          <p:spPr>
            <a:xfrm>
              <a:off x="1373718" y="2847312"/>
              <a:ext cx="2191944" cy="2191944"/>
            </a:xfrm>
            <a:prstGeom prst="ellipse">
              <a:avLst/>
            </a:prstGeom>
            <a:blipFill rotWithShape="1">
              <a:blip r:embed="rId4">
                <a:alphaModFix/>
              </a:blip>
              <a:stretch>
                <a:fillRect b="-7995" l="0" r="0" t="-7995"/>
              </a:stretch>
            </a:blipFill>
            <a:ln cap="flat" cmpd="sng" w="12700">
              <a:solidFill>
                <a:srgbClr val="8A77A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Times New Roman"/>
                <a:ea typeface="Times New Roman"/>
                <a:cs typeface="Times New Roman"/>
                <a:sym typeface="Times New Roman"/>
              </a:endParaRPr>
            </a:p>
          </p:txBody>
        </p:sp>
      </p:grpSp>
      <p:pic>
        <p:nvPicPr>
          <p:cNvPr descr="Radproct - home" id="465" name="Google Shape;465;p22"/>
          <p:cNvPicPr preferRelativeResize="0"/>
          <p:nvPr/>
        </p:nvPicPr>
        <p:blipFill rotWithShape="1">
          <a:blip r:embed="rId5">
            <a:alphaModFix/>
          </a:blip>
          <a:srcRect b="0" l="0" r="0" t="0"/>
          <a:stretch/>
        </p:blipFill>
        <p:spPr>
          <a:xfrm>
            <a:off x="140678" y="5750786"/>
            <a:ext cx="1842868" cy="10258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3"/>
          <p:cNvSpPr txBox="1"/>
          <p:nvPr/>
        </p:nvSpPr>
        <p:spPr>
          <a:xfrm>
            <a:off x="267989" y="1108264"/>
            <a:ext cx="4754177"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600"/>
              <a:buFont typeface="Times New Roman"/>
              <a:buNone/>
            </a:pPr>
            <a:r>
              <a:rPr b="1" i="0" lang="es-MX" sz="2600" u="none" cap="none" strike="noStrike">
                <a:solidFill>
                  <a:srgbClr val="002060"/>
                </a:solidFill>
                <a:latin typeface="Times New Roman"/>
                <a:ea typeface="Times New Roman"/>
                <a:cs typeface="Times New Roman"/>
                <a:sym typeface="Times New Roman"/>
              </a:rPr>
              <a:t>Límites de dosis para menores de edad</a:t>
            </a:r>
            <a:endParaRPr/>
          </a:p>
        </p:txBody>
      </p:sp>
      <p:sp>
        <p:nvSpPr>
          <p:cNvPr id="471" name="Google Shape;471;p23"/>
          <p:cNvSpPr txBox="1"/>
          <p:nvPr/>
        </p:nvSpPr>
        <p:spPr>
          <a:xfrm>
            <a:off x="887309" y="5016991"/>
            <a:ext cx="4261467"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Times New Roman"/>
              <a:buNone/>
            </a:pPr>
            <a:r>
              <a:rPr b="0" i="0" lang="es-MX" sz="1800" u="none" cap="none" strike="noStrike">
                <a:solidFill>
                  <a:srgbClr val="000000"/>
                </a:solidFill>
                <a:latin typeface="Times New Roman"/>
                <a:ea typeface="Times New Roman"/>
                <a:cs typeface="Times New Roman"/>
                <a:sym typeface="Times New Roman"/>
              </a:rPr>
              <a:t>En este caso la norma establece un límite anual de dosis efectiva de 6 mSv.</a:t>
            </a:r>
            <a:endParaRPr/>
          </a:p>
        </p:txBody>
      </p:sp>
      <p:pic>
        <p:nvPicPr>
          <p:cNvPr descr="Imagen relacionada" id="472" name="Google Shape;472;p23"/>
          <p:cNvPicPr preferRelativeResize="0"/>
          <p:nvPr/>
        </p:nvPicPr>
        <p:blipFill rotWithShape="1">
          <a:blip r:embed="rId3">
            <a:alphaModFix/>
          </a:blip>
          <a:srcRect b="0" l="0" r="0" t="0"/>
          <a:stretch/>
        </p:blipFill>
        <p:spPr>
          <a:xfrm>
            <a:off x="1034539" y="1991361"/>
            <a:ext cx="3535443" cy="2828356"/>
          </a:xfrm>
          <a:prstGeom prst="rect">
            <a:avLst/>
          </a:prstGeom>
          <a:noFill/>
          <a:ln>
            <a:noFill/>
          </a:ln>
        </p:spPr>
      </p:pic>
      <p:sp>
        <p:nvSpPr>
          <p:cNvPr id="473" name="Google Shape;473;p23"/>
          <p:cNvSpPr txBox="1"/>
          <p:nvPr/>
        </p:nvSpPr>
        <p:spPr>
          <a:xfrm>
            <a:off x="6461995" y="1417119"/>
            <a:ext cx="5462016" cy="76944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2600"/>
              <a:buFont typeface="Times New Roman"/>
              <a:buNone/>
            </a:pPr>
            <a:r>
              <a:rPr b="1" i="0" lang="es-MX" sz="2600" u="none" cap="none" strike="noStrike">
                <a:solidFill>
                  <a:srgbClr val="002060"/>
                </a:solidFill>
                <a:latin typeface="Times New Roman"/>
                <a:ea typeface="Times New Roman"/>
                <a:cs typeface="Times New Roman"/>
                <a:sym typeface="Times New Roman"/>
              </a:rPr>
              <a:t>Límites de dosis para embarazadas:</a:t>
            </a:r>
            <a:endParaRPr/>
          </a:p>
          <a:p>
            <a:pPr indent="0" lvl="0" marL="0" marR="0" rtl="0" algn="just">
              <a:lnSpc>
                <a:spcPct val="100000"/>
              </a:lnSpc>
              <a:spcBef>
                <a:spcPts val="0"/>
              </a:spcBef>
              <a:spcAft>
                <a:spcPts val="0"/>
              </a:spcAft>
              <a:buClr>
                <a:schemeClr val="dk1"/>
              </a:buClr>
              <a:buSzPts val="1800"/>
              <a:buFont typeface="Gill Sans"/>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474" name="Google Shape;474;p23"/>
          <p:cNvSpPr txBox="1"/>
          <p:nvPr/>
        </p:nvSpPr>
        <p:spPr>
          <a:xfrm>
            <a:off x="5825667" y="2000816"/>
            <a:ext cx="6098344"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Times New Roman"/>
              <a:buNone/>
            </a:pPr>
            <a:r>
              <a:rPr b="0" i="0" lang="es-MX" sz="1800" u="none" cap="none" strike="noStrike">
                <a:solidFill>
                  <a:srgbClr val="000000"/>
                </a:solidFill>
                <a:latin typeface="Times New Roman"/>
                <a:ea typeface="Times New Roman"/>
                <a:cs typeface="Times New Roman"/>
                <a:sym typeface="Times New Roman"/>
              </a:rPr>
              <a:t>El objetivo es que el feto no exceda el límite correspondiente para miembros del público. Desde el momento que se declara el embarazo, las condiciones de trabajo deben ser tales que resulte altamente improbable que la dosis en la superficie del abdomen exceda 2 mSv/año.</a:t>
            </a:r>
            <a:endParaRPr/>
          </a:p>
        </p:txBody>
      </p:sp>
      <p:pic>
        <p:nvPicPr>
          <p:cNvPr descr="Imagen relacionada" id="475" name="Google Shape;475;p23"/>
          <p:cNvPicPr preferRelativeResize="0"/>
          <p:nvPr/>
        </p:nvPicPr>
        <p:blipFill rotWithShape="1">
          <a:blip r:embed="rId4">
            <a:alphaModFix/>
          </a:blip>
          <a:srcRect b="2663" l="21690" r="20344" t="1526"/>
          <a:stretch/>
        </p:blipFill>
        <p:spPr>
          <a:xfrm>
            <a:off x="7817885" y="3862149"/>
            <a:ext cx="2113907" cy="261721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Radproct - home" id="476" name="Google Shape;476;p23"/>
          <p:cNvPicPr preferRelativeResize="0"/>
          <p:nvPr/>
        </p:nvPicPr>
        <p:blipFill rotWithShape="1">
          <a:blip r:embed="rId5">
            <a:alphaModFix/>
          </a:blip>
          <a:srcRect b="0" l="0" r="0" t="0"/>
          <a:stretch/>
        </p:blipFill>
        <p:spPr>
          <a:xfrm>
            <a:off x="113105" y="5788855"/>
            <a:ext cx="1842868" cy="10258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4"/>
          <p:cNvSpPr txBox="1"/>
          <p:nvPr>
            <p:ph idx="4294967295" type="ctrTitle"/>
          </p:nvPr>
        </p:nvSpPr>
        <p:spPr>
          <a:xfrm>
            <a:off x="2520950" y="0"/>
            <a:ext cx="9671050" cy="1547813"/>
          </a:xfrm>
          <a:prstGeom prst="rect">
            <a:avLst/>
          </a:prstGeom>
          <a:noFill/>
          <a:ln>
            <a:noFill/>
          </a:ln>
        </p:spPr>
        <p:txBody>
          <a:bodyPr anchorCtr="0" anchor="b" bIns="121900" lIns="121900" spcFirstLastPara="1" rIns="121900" wrap="square" tIns="121900">
            <a:noAutofit/>
          </a:bodyPr>
          <a:lstStyle/>
          <a:p>
            <a:pPr indent="0" lvl="0" marL="0" marR="0" rtl="0" algn="ctr">
              <a:spcBef>
                <a:spcPts val="0"/>
              </a:spcBef>
              <a:spcAft>
                <a:spcPts val="0"/>
              </a:spcAft>
              <a:buClr>
                <a:srgbClr val="002060"/>
              </a:buClr>
              <a:buSzPts val="4267"/>
              <a:buFont typeface="Times New Roman"/>
              <a:buNone/>
            </a:pPr>
            <a:r>
              <a:rPr b="1" i="0" lang="es-MX" sz="4267" u="none" cap="none" strike="noStrike">
                <a:solidFill>
                  <a:srgbClr val="002060"/>
                </a:solidFill>
                <a:latin typeface="Times New Roman"/>
                <a:ea typeface="Times New Roman"/>
                <a:cs typeface="Times New Roman"/>
                <a:sym typeface="Times New Roman"/>
              </a:rPr>
              <a:t>LÍMITES DE DOSIS</a:t>
            </a:r>
            <a:endParaRPr/>
          </a:p>
        </p:txBody>
      </p:sp>
      <p:graphicFrame>
        <p:nvGraphicFramePr>
          <p:cNvPr id="482" name="Google Shape;482;p24"/>
          <p:cNvGraphicFramePr/>
          <p:nvPr/>
        </p:nvGraphicFramePr>
        <p:xfrm>
          <a:off x="601784" y="1547813"/>
          <a:ext cx="3000000" cy="3000000"/>
        </p:xfrm>
        <a:graphic>
          <a:graphicData uri="http://schemas.openxmlformats.org/drawingml/2006/table">
            <a:tbl>
              <a:tblPr bandRow="1" firstRow="1">
                <a:noFill/>
                <a:tableStyleId>{1A51B642-8277-460A-AF57-922B28B619B0}</a:tableStyleId>
              </a:tblPr>
              <a:tblGrid>
                <a:gridCol w="3731075"/>
                <a:gridCol w="4351600"/>
                <a:gridCol w="2905750"/>
              </a:tblGrid>
              <a:tr h="795350">
                <a:tc>
                  <a:txBody>
                    <a:bodyPr/>
                    <a:lstStyle/>
                    <a:p>
                      <a:pPr indent="0" lvl="0" marL="0" marR="0" rtl="0" algn="ctr">
                        <a:spcBef>
                          <a:spcPts val="0"/>
                        </a:spcBef>
                        <a:spcAft>
                          <a:spcPts val="0"/>
                        </a:spcAft>
                        <a:buNone/>
                      </a:pPr>
                      <a:r>
                        <a:rPr lang="es-MX" sz="2400" u="none" cap="none" strike="noStrike">
                          <a:latin typeface="Times New Roman"/>
                          <a:ea typeface="Times New Roman"/>
                          <a:cs typeface="Times New Roman"/>
                          <a:sym typeface="Times New Roman"/>
                        </a:rPr>
                        <a:t>TIPO DE LIMITE</a:t>
                      </a:r>
                      <a:endParaRPr/>
                    </a:p>
                  </a:txBody>
                  <a:tcPr marT="60950" marB="60950" marR="121925" marL="121925" anchor="ctr"/>
                </a:tc>
                <a:tc>
                  <a:txBody>
                    <a:bodyPr/>
                    <a:lstStyle/>
                    <a:p>
                      <a:pPr indent="0" lvl="0" marL="0" marR="0" rtl="0" algn="ctr">
                        <a:spcBef>
                          <a:spcPts val="0"/>
                        </a:spcBef>
                        <a:spcAft>
                          <a:spcPts val="0"/>
                        </a:spcAft>
                        <a:buNone/>
                      </a:pPr>
                      <a:r>
                        <a:rPr lang="es-MX" sz="2400" u="none" cap="none" strike="noStrike">
                          <a:latin typeface="Times New Roman"/>
                          <a:ea typeface="Times New Roman"/>
                          <a:cs typeface="Times New Roman"/>
                          <a:sym typeface="Times New Roman"/>
                        </a:rPr>
                        <a:t>OCUPACIONAL</a:t>
                      </a:r>
                      <a:endParaRPr/>
                    </a:p>
                  </a:txBody>
                  <a:tcPr marT="60950" marB="60950" marR="121925" marL="121925" anchor="ctr"/>
                </a:tc>
                <a:tc>
                  <a:txBody>
                    <a:bodyPr/>
                    <a:lstStyle/>
                    <a:p>
                      <a:pPr indent="0" lvl="0" marL="0" marR="0" rtl="0" algn="ctr">
                        <a:spcBef>
                          <a:spcPts val="0"/>
                        </a:spcBef>
                        <a:spcAft>
                          <a:spcPts val="0"/>
                        </a:spcAft>
                        <a:buNone/>
                      </a:pPr>
                      <a:r>
                        <a:rPr lang="es-MX" sz="2400" u="none" cap="none" strike="noStrike">
                          <a:latin typeface="Times New Roman"/>
                          <a:ea typeface="Times New Roman"/>
                          <a:cs typeface="Times New Roman"/>
                          <a:sym typeface="Times New Roman"/>
                        </a:rPr>
                        <a:t>PUBLICO</a:t>
                      </a:r>
                      <a:endParaRPr/>
                    </a:p>
                  </a:txBody>
                  <a:tcPr marT="60950" marB="60950" marR="121925" marL="121925" anchor="ctr"/>
                </a:tc>
              </a:tr>
              <a:tr h="795350">
                <a:tc>
                  <a:txBody>
                    <a:bodyPr/>
                    <a:lstStyle/>
                    <a:p>
                      <a:pPr indent="0" lvl="0" marL="0" marR="0" rtl="0" algn="l">
                        <a:spcBef>
                          <a:spcPts val="0"/>
                        </a:spcBef>
                        <a:spcAft>
                          <a:spcPts val="0"/>
                        </a:spcAft>
                        <a:buNone/>
                      </a:pPr>
                      <a:r>
                        <a:rPr b="1" lang="es-MX" sz="2000" u="none" cap="none" strike="noStrike">
                          <a:latin typeface="Times New Roman"/>
                          <a:ea typeface="Times New Roman"/>
                          <a:cs typeface="Times New Roman"/>
                          <a:sym typeface="Times New Roman"/>
                        </a:rPr>
                        <a:t>Dosis efectiva</a:t>
                      </a:r>
                      <a:endParaRPr/>
                    </a:p>
                  </a:txBody>
                  <a:tcPr marT="60950" marB="60950" marR="121925" marL="121925"/>
                </a:tc>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20 mSv por año promediada en periodos definidos de 5 años</a:t>
                      </a:r>
                      <a:endParaRPr/>
                    </a:p>
                  </a:txBody>
                  <a:tcPr marT="60950" marB="60950" marR="121925" marL="121925"/>
                </a:tc>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1 mSv en un año</a:t>
                      </a:r>
                      <a:endParaRPr/>
                    </a:p>
                  </a:txBody>
                  <a:tcPr marT="60950" marB="60950" marR="121925" marL="121925"/>
                </a:tc>
              </a:tr>
              <a:tr h="795350">
                <a:tc>
                  <a:txBody>
                    <a:bodyPr/>
                    <a:lstStyle/>
                    <a:p>
                      <a:pPr indent="0" lvl="0" marL="0" marR="0" rtl="0" algn="l">
                        <a:spcBef>
                          <a:spcPts val="0"/>
                        </a:spcBef>
                        <a:spcAft>
                          <a:spcPts val="0"/>
                        </a:spcAft>
                        <a:buNone/>
                      </a:pPr>
                      <a:r>
                        <a:rPr b="1" lang="es-MX" sz="2000">
                          <a:latin typeface="Times New Roman"/>
                          <a:ea typeface="Times New Roman"/>
                          <a:cs typeface="Times New Roman"/>
                          <a:sym typeface="Times New Roman"/>
                        </a:rPr>
                        <a:t>Dosis equivalente anual en:</a:t>
                      </a:r>
                      <a:endParaRPr/>
                    </a:p>
                  </a:txBody>
                  <a:tcPr marT="60950" marB="60950" marR="121925" marL="121925"/>
                </a:tc>
                <a:tc>
                  <a:txBody>
                    <a:bodyPr/>
                    <a:lstStyle/>
                    <a:p>
                      <a:pPr indent="0" lvl="0" marL="0" marR="0" rtl="0" algn="l">
                        <a:spcBef>
                          <a:spcPts val="0"/>
                        </a:spcBef>
                        <a:spcAft>
                          <a:spcPts val="0"/>
                        </a:spcAft>
                        <a:buNone/>
                      </a:pPr>
                      <a:r>
                        <a:t/>
                      </a:r>
                      <a:endParaRPr sz="2000">
                        <a:latin typeface="Times New Roman"/>
                        <a:ea typeface="Times New Roman"/>
                        <a:cs typeface="Times New Roman"/>
                        <a:sym typeface="Times New Roman"/>
                      </a:endParaRPr>
                    </a:p>
                  </a:txBody>
                  <a:tcPr marT="60950" marB="60950" marR="121925" marL="121925"/>
                </a:tc>
                <a:tc>
                  <a:txBody>
                    <a:bodyPr/>
                    <a:lstStyle/>
                    <a:p>
                      <a:pPr indent="0" lvl="0" marL="0" marR="0" rtl="0" algn="l">
                        <a:spcBef>
                          <a:spcPts val="0"/>
                        </a:spcBef>
                        <a:spcAft>
                          <a:spcPts val="0"/>
                        </a:spcAft>
                        <a:buNone/>
                      </a:pPr>
                      <a:r>
                        <a:t/>
                      </a:r>
                      <a:endParaRPr sz="2000">
                        <a:latin typeface="Times New Roman"/>
                        <a:ea typeface="Times New Roman"/>
                        <a:cs typeface="Times New Roman"/>
                        <a:sym typeface="Times New Roman"/>
                      </a:endParaRPr>
                    </a:p>
                  </a:txBody>
                  <a:tcPr marT="60950" marB="60950" marR="121925" marL="121925"/>
                </a:tc>
              </a:tr>
              <a:tr h="566425">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Cristalino</a:t>
                      </a:r>
                      <a:endParaRPr/>
                    </a:p>
                  </a:txBody>
                  <a:tcPr marT="60950" marB="60950" marR="121925" marL="121925"/>
                </a:tc>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150 mSv</a:t>
                      </a:r>
                      <a:endParaRPr sz="2000">
                        <a:latin typeface="Times New Roman"/>
                        <a:ea typeface="Times New Roman"/>
                        <a:cs typeface="Times New Roman"/>
                        <a:sym typeface="Times New Roman"/>
                      </a:endParaRPr>
                    </a:p>
                  </a:txBody>
                  <a:tcPr marT="60950" marB="60950" marR="121925" marL="121925"/>
                </a:tc>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15 mSv</a:t>
                      </a:r>
                      <a:endParaRPr sz="2000">
                        <a:latin typeface="Times New Roman"/>
                        <a:ea typeface="Times New Roman"/>
                        <a:cs typeface="Times New Roman"/>
                        <a:sym typeface="Times New Roman"/>
                      </a:endParaRPr>
                    </a:p>
                  </a:txBody>
                  <a:tcPr marT="60950" marB="60950" marR="121925" marL="121925"/>
                </a:tc>
              </a:tr>
              <a:tr h="566425">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Piel</a:t>
                      </a:r>
                      <a:endParaRPr/>
                    </a:p>
                  </a:txBody>
                  <a:tcPr marT="60950" marB="60950" marR="121925" marL="121925"/>
                </a:tc>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500 mSv</a:t>
                      </a:r>
                      <a:endParaRPr sz="2000">
                        <a:latin typeface="Times New Roman"/>
                        <a:ea typeface="Times New Roman"/>
                        <a:cs typeface="Times New Roman"/>
                        <a:sym typeface="Times New Roman"/>
                      </a:endParaRPr>
                    </a:p>
                  </a:txBody>
                  <a:tcPr marT="60950" marB="60950" marR="121925" marL="121925"/>
                </a:tc>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50 mSv</a:t>
                      </a:r>
                      <a:endParaRPr sz="2000">
                        <a:latin typeface="Times New Roman"/>
                        <a:ea typeface="Times New Roman"/>
                        <a:cs typeface="Times New Roman"/>
                        <a:sym typeface="Times New Roman"/>
                      </a:endParaRPr>
                    </a:p>
                  </a:txBody>
                  <a:tcPr marT="60950" marB="60950" marR="121925" marL="121925"/>
                </a:tc>
              </a:tr>
              <a:tr h="566425">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Manos y pies</a:t>
                      </a:r>
                      <a:endParaRPr/>
                    </a:p>
                  </a:txBody>
                  <a:tcPr marT="60950" marB="60950" marR="121925" marL="121925"/>
                </a:tc>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500 mSv</a:t>
                      </a:r>
                      <a:endParaRPr sz="2000">
                        <a:latin typeface="Times New Roman"/>
                        <a:ea typeface="Times New Roman"/>
                        <a:cs typeface="Times New Roman"/>
                        <a:sym typeface="Times New Roman"/>
                      </a:endParaRPr>
                    </a:p>
                  </a:txBody>
                  <a:tcPr marT="60950" marB="60950" marR="121925" marL="121925"/>
                </a:tc>
                <a:tc>
                  <a:txBody>
                    <a:bodyPr/>
                    <a:lstStyle/>
                    <a:p>
                      <a:pPr indent="0" lvl="0" marL="0" marR="0" rtl="0" algn="l">
                        <a:spcBef>
                          <a:spcPts val="0"/>
                        </a:spcBef>
                        <a:spcAft>
                          <a:spcPts val="0"/>
                        </a:spcAft>
                        <a:buNone/>
                      </a:pPr>
                      <a:r>
                        <a:rPr lang="es-MX" sz="2000">
                          <a:latin typeface="Times New Roman"/>
                          <a:ea typeface="Times New Roman"/>
                          <a:cs typeface="Times New Roman"/>
                          <a:sym typeface="Times New Roman"/>
                        </a:rPr>
                        <a:t>----</a:t>
                      </a:r>
                      <a:endParaRPr/>
                    </a:p>
                  </a:txBody>
                  <a:tcPr marT="60950" marB="60950" marR="121925" marL="121925"/>
                </a:tc>
              </a:tr>
            </a:tbl>
          </a:graphicData>
        </a:graphic>
      </p:graphicFrame>
      <p:pic>
        <p:nvPicPr>
          <p:cNvPr descr="Radproct - home" id="483" name="Google Shape;483;p24"/>
          <p:cNvPicPr preferRelativeResize="0"/>
          <p:nvPr/>
        </p:nvPicPr>
        <p:blipFill rotWithShape="1">
          <a:blip r:embed="rId3">
            <a:alphaModFix/>
          </a:blip>
          <a:srcRect b="0" l="0" r="0" t="0"/>
          <a:stretch/>
        </p:blipFill>
        <p:spPr>
          <a:xfrm>
            <a:off x="10241280" y="5703662"/>
            <a:ext cx="1842868" cy="10258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5"/>
          <p:cNvSpPr txBox="1"/>
          <p:nvPr>
            <p:ph type="title"/>
          </p:nvPr>
        </p:nvSpPr>
        <p:spPr>
          <a:xfrm>
            <a:off x="480750" y="963881"/>
            <a:ext cx="9369900" cy="1702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ZONAS CON RIESGO RADIOLÓGICO </a:t>
            </a:r>
            <a:endParaRPr b="1">
              <a:latin typeface="Times New Roman"/>
              <a:ea typeface="Times New Roman"/>
              <a:cs typeface="Times New Roman"/>
              <a:sym typeface="Times New Roman"/>
            </a:endParaRPr>
          </a:p>
        </p:txBody>
      </p:sp>
      <p:pic>
        <p:nvPicPr>
          <p:cNvPr id="490" name="Google Shape;490;p25"/>
          <p:cNvPicPr preferRelativeResize="0"/>
          <p:nvPr/>
        </p:nvPicPr>
        <p:blipFill rotWithShape="1">
          <a:blip r:embed="rId3">
            <a:alphaModFix/>
          </a:blip>
          <a:srcRect b="0" l="0" r="0" t="0"/>
          <a:stretch/>
        </p:blipFill>
        <p:spPr>
          <a:xfrm>
            <a:off x="305106" y="3620431"/>
            <a:ext cx="5131088" cy="2886236"/>
          </a:xfrm>
          <a:prstGeom prst="rect">
            <a:avLst/>
          </a:prstGeom>
          <a:noFill/>
          <a:ln>
            <a:noFill/>
          </a:ln>
        </p:spPr>
      </p:pic>
      <p:pic>
        <p:nvPicPr>
          <p:cNvPr id="491" name="Google Shape;491;p25"/>
          <p:cNvPicPr preferRelativeResize="0"/>
          <p:nvPr/>
        </p:nvPicPr>
        <p:blipFill rotWithShape="1">
          <a:blip r:embed="rId4">
            <a:alphaModFix/>
          </a:blip>
          <a:srcRect b="0" l="0" r="0" t="0"/>
          <a:stretch/>
        </p:blipFill>
        <p:spPr>
          <a:xfrm>
            <a:off x="6924618" y="3753072"/>
            <a:ext cx="5131088" cy="2886236"/>
          </a:xfrm>
          <a:prstGeom prst="rect">
            <a:avLst/>
          </a:prstGeom>
          <a:noFill/>
          <a:ln>
            <a:noFill/>
          </a:ln>
        </p:spPr>
      </p:pic>
      <p:sp>
        <p:nvSpPr>
          <p:cNvPr id="492" name="Google Shape;492;p25"/>
          <p:cNvSpPr txBox="1"/>
          <p:nvPr/>
        </p:nvSpPr>
        <p:spPr>
          <a:xfrm>
            <a:off x="136294" y="1918231"/>
            <a:ext cx="5947560"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Times New Roman"/>
              <a:buNone/>
            </a:pPr>
            <a:r>
              <a:rPr b="1" i="0" lang="es-MX" sz="2000" u="none" cap="none" strike="noStrike">
                <a:solidFill>
                  <a:srgbClr val="000000"/>
                </a:solidFill>
                <a:latin typeface="Times New Roman"/>
                <a:ea typeface="Times New Roman"/>
                <a:cs typeface="Times New Roman"/>
                <a:sym typeface="Times New Roman"/>
              </a:rPr>
              <a:t>Zona supervisada, </a:t>
            </a:r>
            <a:r>
              <a:rPr b="0" i="0" lang="es-MX" sz="2000" u="none" cap="none" strike="noStrike">
                <a:solidFill>
                  <a:srgbClr val="000000"/>
                </a:solidFill>
                <a:latin typeface="Times New Roman"/>
                <a:ea typeface="Times New Roman"/>
                <a:cs typeface="Times New Roman"/>
                <a:sym typeface="Times New Roman"/>
              </a:rPr>
              <a:t>cuando existe la posibilidad en las mismas de recibir dosis efectivas superiores a 1 mSv/año (límite del público) e inferiores a 6 mSv/año, o dosis equivalentes superiores a 1/10 de los límites para el cristalino, piel y extremidades.</a:t>
            </a:r>
            <a:endParaRPr/>
          </a:p>
          <a:p>
            <a:pPr indent="0" lvl="0" marL="0" marR="0" rtl="0" algn="just">
              <a:lnSpc>
                <a:spcPct val="100000"/>
              </a:lnSpc>
              <a:spcBef>
                <a:spcPts val="0"/>
              </a:spcBef>
              <a:spcAft>
                <a:spcPts val="0"/>
              </a:spcAft>
              <a:buClr>
                <a:schemeClr val="dk1"/>
              </a:buClr>
              <a:buSzPts val="2000"/>
              <a:buFont typeface="Gill Sans"/>
              <a:buNone/>
            </a:pPr>
            <a:r>
              <a:t/>
            </a:r>
            <a:endParaRPr b="0" i="0" sz="2000" u="none" cap="none" strike="noStrike">
              <a:solidFill>
                <a:srgbClr val="000000"/>
              </a:solidFill>
              <a:latin typeface="Times New Roman"/>
              <a:ea typeface="Times New Roman"/>
              <a:cs typeface="Times New Roman"/>
              <a:sym typeface="Times New Roman"/>
            </a:endParaRPr>
          </a:p>
        </p:txBody>
      </p:sp>
      <p:sp>
        <p:nvSpPr>
          <p:cNvPr id="493" name="Google Shape;493;p25"/>
          <p:cNvSpPr txBox="1"/>
          <p:nvPr/>
        </p:nvSpPr>
        <p:spPr>
          <a:xfrm>
            <a:off x="6659420" y="1918231"/>
            <a:ext cx="5396286" cy="163121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Times New Roman"/>
              <a:buNone/>
            </a:pPr>
            <a:r>
              <a:rPr b="1" i="0" lang="es-MX" sz="2000" u="none" cap="none" strike="noStrike">
                <a:solidFill>
                  <a:srgbClr val="000000"/>
                </a:solidFill>
                <a:latin typeface="Times New Roman"/>
                <a:ea typeface="Times New Roman"/>
                <a:cs typeface="Times New Roman"/>
                <a:sym typeface="Times New Roman"/>
              </a:rPr>
              <a:t>Zona controlada,</a:t>
            </a:r>
            <a:r>
              <a:rPr b="0" i="0" lang="es-MX" sz="2000" u="none" cap="none" strike="noStrike">
                <a:solidFill>
                  <a:srgbClr val="000000"/>
                </a:solidFill>
                <a:latin typeface="Times New Roman"/>
                <a:ea typeface="Times New Roman"/>
                <a:cs typeface="Times New Roman"/>
                <a:sym typeface="Times New Roman"/>
              </a:rPr>
              <a:t> cuando se pueden superar los 6 mSv/año para la dosis efectiva o dosis equivalentes superiores a 3/10 de los límites para el cristalino, piel y extremidades.</a:t>
            </a:r>
            <a:endParaRPr/>
          </a:p>
          <a:p>
            <a:pPr indent="0" lvl="0" marL="0" marR="0" rtl="0" algn="l">
              <a:lnSpc>
                <a:spcPct val="100000"/>
              </a:lnSpc>
              <a:spcBef>
                <a:spcPts val="0"/>
              </a:spcBef>
              <a:spcAft>
                <a:spcPts val="0"/>
              </a:spcAft>
              <a:buClr>
                <a:schemeClr val="dk1"/>
              </a:buClr>
              <a:buSzPts val="2000"/>
              <a:buFont typeface="Gill Sans"/>
              <a:buNone/>
            </a:pPr>
            <a:r>
              <a:t/>
            </a:r>
            <a:endParaRPr b="0" i="0" sz="2000" u="none" cap="none" strike="noStrike">
              <a:solidFill>
                <a:srgbClr val="000000"/>
              </a:solidFill>
              <a:latin typeface="Times New Roman"/>
              <a:ea typeface="Times New Roman"/>
              <a:cs typeface="Times New Roman"/>
              <a:sym typeface="Times New Roman"/>
            </a:endParaRPr>
          </a:p>
        </p:txBody>
      </p:sp>
      <p:pic>
        <p:nvPicPr>
          <p:cNvPr descr="Radproct - home" id="494" name="Google Shape;494;p25"/>
          <p:cNvPicPr preferRelativeResize="0"/>
          <p:nvPr/>
        </p:nvPicPr>
        <p:blipFill rotWithShape="1">
          <a:blip r:embed="rId5">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6"/>
          <p:cNvSpPr txBox="1"/>
          <p:nvPr>
            <p:ph type="title"/>
          </p:nvPr>
        </p:nvSpPr>
        <p:spPr>
          <a:xfrm>
            <a:off x="421540" y="889765"/>
            <a:ext cx="9369900" cy="1702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SEÑALIZACIÓN</a:t>
            </a:r>
            <a:endParaRPr b="1">
              <a:latin typeface="Times New Roman"/>
              <a:ea typeface="Times New Roman"/>
              <a:cs typeface="Times New Roman"/>
              <a:sym typeface="Times New Roman"/>
            </a:endParaRPr>
          </a:p>
        </p:txBody>
      </p:sp>
      <p:pic>
        <p:nvPicPr>
          <p:cNvPr id="501" name="Google Shape;501;p26"/>
          <p:cNvPicPr preferRelativeResize="0"/>
          <p:nvPr/>
        </p:nvPicPr>
        <p:blipFill rotWithShape="1">
          <a:blip r:embed="rId3">
            <a:alphaModFix/>
          </a:blip>
          <a:srcRect b="0" l="0" r="0" t="0"/>
          <a:stretch/>
        </p:blipFill>
        <p:spPr>
          <a:xfrm>
            <a:off x="5335243" y="2097755"/>
            <a:ext cx="6677025" cy="4467225"/>
          </a:xfrm>
          <a:prstGeom prst="rect">
            <a:avLst/>
          </a:prstGeom>
          <a:noFill/>
          <a:ln cap="flat" cmpd="sng" w="28575">
            <a:solidFill>
              <a:srgbClr val="073763"/>
            </a:solidFill>
            <a:prstDash val="solid"/>
            <a:round/>
            <a:headEnd len="sm" w="sm" type="none"/>
            <a:tailEnd len="sm" w="sm" type="none"/>
          </a:ln>
        </p:spPr>
      </p:pic>
      <p:pic>
        <p:nvPicPr>
          <p:cNvPr descr="Zona Controlada | PDF" id="502" name="Google Shape;502;p26"/>
          <p:cNvPicPr preferRelativeResize="0"/>
          <p:nvPr/>
        </p:nvPicPr>
        <p:blipFill rotWithShape="1">
          <a:blip r:embed="rId4">
            <a:alphaModFix/>
          </a:blip>
          <a:srcRect b="0" l="0" r="0" t="0"/>
          <a:stretch/>
        </p:blipFill>
        <p:spPr>
          <a:xfrm>
            <a:off x="185931" y="2704729"/>
            <a:ext cx="2159713" cy="2879618"/>
          </a:xfrm>
          <a:prstGeom prst="rect">
            <a:avLst/>
          </a:prstGeom>
          <a:noFill/>
          <a:ln>
            <a:noFill/>
          </a:ln>
        </p:spPr>
      </p:pic>
      <p:pic>
        <p:nvPicPr>
          <p:cNvPr descr="Sobre equipos generadores de radiación ionizante en prácticas veterinarias,  industriales o de investigación" id="503" name="Google Shape;503;p26"/>
          <p:cNvPicPr preferRelativeResize="0"/>
          <p:nvPr/>
        </p:nvPicPr>
        <p:blipFill rotWithShape="1">
          <a:blip r:embed="rId5">
            <a:alphaModFix/>
          </a:blip>
          <a:srcRect b="0" l="0" r="0" t="0"/>
          <a:stretch/>
        </p:blipFill>
        <p:spPr>
          <a:xfrm>
            <a:off x="2528907" y="3369163"/>
            <a:ext cx="2296545" cy="2143125"/>
          </a:xfrm>
          <a:prstGeom prst="rect">
            <a:avLst/>
          </a:prstGeom>
          <a:noFill/>
          <a:ln>
            <a:noFill/>
          </a:ln>
        </p:spPr>
      </p:pic>
      <p:sp>
        <p:nvSpPr>
          <p:cNvPr id="504" name="Google Shape;504;p26"/>
          <p:cNvSpPr/>
          <p:nvPr/>
        </p:nvSpPr>
        <p:spPr>
          <a:xfrm>
            <a:off x="2528909" y="2740061"/>
            <a:ext cx="2296543" cy="767290"/>
          </a:xfrm>
          <a:prstGeom prst="rect">
            <a:avLst/>
          </a:prstGeom>
          <a:solidFill>
            <a:srgbClr val="FFFF00"/>
          </a:solidFill>
          <a:ln cap="rnd" cmpd="sng" w="2222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05" name="Google Shape;505;p26"/>
          <p:cNvSpPr/>
          <p:nvPr/>
        </p:nvSpPr>
        <p:spPr>
          <a:xfrm>
            <a:off x="2528909" y="5245770"/>
            <a:ext cx="2296543" cy="370512"/>
          </a:xfrm>
          <a:prstGeom prst="rect">
            <a:avLst/>
          </a:prstGeom>
          <a:solidFill>
            <a:srgbClr val="FFFF00"/>
          </a:solidFill>
          <a:ln cap="rnd" cmpd="sng" w="2222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06" name="Google Shape;506;p26"/>
          <p:cNvSpPr/>
          <p:nvPr/>
        </p:nvSpPr>
        <p:spPr>
          <a:xfrm>
            <a:off x="2682572" y="2829062"/>
            <a:ext cx="1948453" cy="370512"/>
          </a:xfrm>
          <a:prstGeom prst="rect">
            <a:avLst/>
          </a:prstGeom>
          <a:solidFill>
            <a:srgbClr val="CC0099"/>
          </a:solidFill>
          <a:ln cap="rnd" cmpd="sng" w="22225">
            <a:solidFill>
              <a:srgbClr val="CC0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400">
                <a:solidFill>
                  <a:srgbClr val="FFFF00"/>
                </a:solidFill>
                <a:latin typeface="Aharoni"/>
                <a:ea typeface="Aharoni"/>
                <a:cs typeface="Aharoni"/>
                <a:sym typeface="Aharoni"/>
              </a:rPr>
              <a:t>ATENCIÓN</a:t>
            </a:r>
            <a:endParaRPr b="1" sz="2400">
              <a:solidFill>
                <a:srgbClr val="FFFF00"/>
              </a:solidFill>
              <a:latin typeface="Aharoni"/>
              <a:ea typeface="Aharoni"/>
              <a:cs typeface="Aharoni"/>
              <a:sym typeface="Aharoni"/>
            </a:endParaRPr>
          </a:p>
        </p:txBody>
      </p:sp>
      <p:sp>
        <p:nvSpPr>
          <p:cNvPr id="507" name="Google Shape;507;p26"/>
          <p:cNvSpPr txBox="1"/>
          <p:nvPr/>
        </p:nvSpPr>
        <p:spPr>
          <a:xfrm>
            <a:off x="2770933" y="3208311"/>
            <a:ext cx="211300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600">
                <a:solidFill>
                  <a:srgbClr val="CC0099"/>
                </a:solidFill>
                <a:latin typeface="Aharoni"/>
                <a:ea typeface="Aharoni"/>
                <a:cs typeface="Aharoni"/>
                <a:sym typeface="Aharoni"/>
              </a:rPr>
              <a:t>Zona Supervisada</a:t>
            </a:r>
            <a:endParaRPr b="1" sz="1600">
              <a:solidFill>
                <a:srgbClr val="CC0099"/>
              </a:solidFill>
              <a:latin typeface="Aharoni"/>
              <a:ea typeface="Aharoni"/>
              <a:cs typeface="Aharoni"/>
              <a:sym typeface="Aharoni"/>
            </a:endParaRPr>
          </a:p>
        </p:txBody>
      </p:sp>
      <p:sp>
        <p:nvSpPr>
          <p:cNvPr id="508" name="Google Shape;508;p26"/>
          <p:cNvSpPr/>
          <p:nvPr/>
        </p:nvSpPr>
        <p:spPr>
          <a:xfrm>
            <a:off x="2682572" y="5245770"/>
            <a:ext cx="1948453" cy="144380"/>
          </a:xfrm>
          <a:prstGeom prst="rect">
            <a:avLst/>
          </a:prstGeom>
          <a:solidFill>
            <a:srgbClr val="CC0099"/>
          </a:solidFill>
          <a:ln cap="rnd" cmpd="sng" w="22225">
            <a:solidFill>
              <a:srgbClr val="CC0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850">
                <a:solidFill>
                  <a:srgbClr val="FFFF00"/>
                </a:solidFill>
                <a:latin typeface="Aharoni"/>
                <a:ea typeface="Aharoni"/>
                <a:cs typeface="Aharoni"/>
                <a:sym typeface="Aharoni"/>
              </a:rPr>
              <a:t>CUIDADO RADIACIÓN IONIZANTE</a:t>
            </a:r>
            <a:endParaRPr b="1" sz="850">
              <a:solidFill>
                <a:srgbClr val="FFFF00"/>
              </a:solidFill>
              <a:latin typeface="Aharoni"/>
              <a:ea typeface="Aharoni"/>
              <a:cs typeface="Aharoni"/>
              <a:sym typeface="Aharoni"/>
            </a:endParaRPr>
          </a:p>
        </p:txBody>
      </p:sp>
      <p:cxnSp>
        <p:nvCxnSpPr>
          <p:cNvPr id="509" name="Google Shape;509;p26"/>
          <p:cNvCxnSpPr/>
          <p:nvPr/>
        </p:nvCxnSpPr>
        <p:spPr>
          <a:xfrm>
            <a:off x="4631025" y="3199574"/>
            <a:ext cx="0" cy="2190576"/>
          </a:xfrm>
          <a:prstGeom prst="straightConnector1">
            <a:avLst/>
          </a:prstGeom>
          <a:noFill/>
          <a:ln cap="flat" cmpd="sng" w="19050">
            <a:solidFill>
              <a:srgbClr val="CC0099"/>
            </a:solidFill>
            <a:prstDash val="solid"/>
            <a:round/>
            <a:headEnd len="sm" w="sm" type="none"/>
            <a:tailEnd len="sm" w="sm" type="none"/>
          </a:ln>
        </p:spPr>
      </p:cxnSp>
      <p:cxnSp>
        <p:nvCxnSpPr>
          <p:cNvPr id="510" name="Google Shape;510;p26"/>
          <p:cNvCxnSpPr/>
          <p:nvPr/>
        </p:nvCxnSpPr>
        <p:spPr>
          <a:xfrm>
            <a:off x="2677429" y="3091290"/>
            <a:ext cx="0" cy="2190576"/>
          </a:xfrm>
          <a:prstGeom prst="straightConnector1">
            <a:avLst/>
          </a:prstGeom>
          <a:noFill/>
          <a:ln cap="flat" cmpd="sng" w="19050">
            <a:solidFill>
              <a:srgbClr val="CC0099"/>
            </a:solidFill>
            <a:prstDash val="solid"/>
            <a:round/>
            <a:headEnd len="sm" w="sm" type="none"/>
            <a:tailEnd len="sm" w="sm" type="none"/>
          </a:ln>
        </p:spPr>
      </p:cxnSp>
      <p:sp>
        <p:nvSpPr>
          <p:cNvPr id="511" name="Google Shape;511;p26"/>
          <p:cNvSpPr txBox="1"/>
          <p:nvPr/>
        </p:nvSpPr>
        <p:spPr>
          <a:xfrm>
            <a:off x="5617531" y="6757199"/>
            <a:ext cx="519244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000">
                <a:solidFill>
                  <a:schemeClr val="dk1"/>
                </a:solidFill>
                <a:latin typeface="Gill Sans"/>
                <a:ea typeface="Gill Sans"/>
                <a:cs typeface="Gill Sans"/>
                <a:sym typeface="Gill Sans"/>
              </a:rPr>
              <a:t>[8] https://www.icbf.gov.co/cargues/avance/docs/resolucion_minsaludps_0482_2018.htm</a:t>
            </a:r>
            <a:endParaRPr sz="1000">
              <a:solidFill>
                <a:schemeClr val="dk1"/>
              </a:solidFill>
              <a:latin typeface="Gill Sans"/>
              <a:ea typeface="Gill Sans"/>
              <a:cs typeface="Gill Sans"/>
              <a:sym typeface="Gill Sans"/>
            </a:endParaRPr>
          </a:p>
        </p:txBody>
      </p:sp>
      <p:pic>
        <p:nvPicPr>
          <p:cNvPr descr="Radproct - home" id="512" name="Google Shape;512;p26"/>
          <p:cNvPicPr preferRelativeResize="0"/>
          <p:nvPr/>
        </p:nvPicPr>
        <p:blipFill rotWithShape="1">
          <a:blip r:embed="rId6">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7" name="Shape 517"/>
        <p:cNvGrpSpPr/>
        <p:nvPr/>
      </p:nvGrpSpPr>
      <p:grpSpPr>
        <a:xfrm>
          <a:off x="0" y="0"/>
          <a:ext cx="0" cy="0"/>
          <a:chOff x="0" y="0"/>
          <a:chExt cx="0" cy="0"/>
        </a:xfrm>
      </p:grpSpPr>
      <p:sp>
        <p:nvSpPr>
          <p:cNvPr id="518" name="Google Shape;518;p27"/>
          <p:cNvSpPr txBox="1"/>
          <p:nvPr/>
        </p:nvSpPr>
        <p:spPr>
          <a:xfrm>
            <a:off x="-577770" y="4610095"/>
            <a:ext cx="10993549" cy="1066801"/>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1" lang="es-MX" sz="6000">
                <a:solidFill>
                  <a:srgbClr val="F1CBB4"/>
                </a:solidFill>
                <a:latin typeface="Gill Sans"/>
                <a:ea typeface="Gill Sans"/>
                <a:cs typeface="Gill Sans"/>
                <a:sym typeface="Gill Sans"/>
              </a:rPr>
              <a:t>GRACIAS</a:t>
            </a:r>
            <a:endParaRPr/>
          </a:p>
        </p:txBody>
      </p:sp>
      <p:pic>
        <p:nvPicPr>
          <p:cNvPr id="519" name="Google Shape;519;p27"/>
          <p:cNvPicPr preferRelativeResize="0"/>
          <p:nvPr/>
        </p:nvPicPr>
        <p:blipFill rotWithShape="1">
          <a:blip r:embed="rId3">
            <a:alphaModFix/>
          </a:blip>
          <a:srcRect b="7595" l="1615" r="1922" t="7394"/>
          <a:stretch/>
        </p:blipFill>
        <p:spPr>
          <a:xfrm>
            <a:off x="4126879" y="727457"/>
            <a:ext cx="3591335" cy="3566161"/>
          </a:xfrm>
          <a:prstGeom prst="ellipse">
            <a:avLst/>
          </a:prstGeom>
          <a:solidFill>
            <a:srgbClr val="F2F2F2"/>
          </a:solidFill>
          <a:ln>
            <a:noFill/>
          </a:ln>
        </p:spPr>
      </p:pic>
      <p:pic>
        <p:nvPicPr>
          <p:cNvPr descr="Radproct - home" id="520" name="Google Shape;520;p27"/>
          <p:cNvPicPr preferRelativeResize="0"/>
          <p:nvPr/>
        </p:nvPicPr>
        <p:blipFill rotWithShape="1">
          <a:blip r:embed="rId4">
            <a:alphaModFix/>
          </a:blip>
          <a:srcRect b="0" l="0" r="0" t="0"/>
          <a:stretch/>
        </p:blipFill>
        <p:spPr>
          <a:xfrm>
            <a:off x="6963280" y="4403182"/>
            <a:ext cx="2659803" cy="1480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581192" y="723314"/>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RADIACIÓN IONIZANTE</a:t>
            </a:r>
            <a:endParaRPr/>
          </a:p>
        </p:txBody>
      </p:sp>
      <p:sp>
        <p:nvSpPr>
          <p:cNvPr id="116" name="Google Shape;116;p3"/>
          <p:cNvSpPr txBox="1"/>
          <p:nvPr/>
        </p:nvSpPr>
        <p:spPr>
          <a:xfrm>
            <a:off x="581192" y="1116673"/>
            <a:ext cx="11029616" cy="620710"/>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chemeClr val="lt1"/>
              </a:buClr>
              <a:buSzPts val="2000"/>
              <a:buFont typeface="Times New Roman"/>
              <a:buNone/>
            </a:pPr>
            <a:r>
              <a:rPr b="1" i="0" lang="es-MX" sz="2000" u="none" cap="none" strike="noStrike">
                <a:solidFill>
                  <a:schemeClr val="lt1"/>
                </a:solidFill>
                <a:latin typeface="Times New Roman"/>
                <a:ea typeface="Times New Roman"/>
                <a:cs typeface="Times New Roman"/>
                <a:sym typeface="Times New Roman"/>
              </a:rPr>
              <a:t>EL ESPECTRO ELECTROMAGNETICO </a:t>
            </a:r>
            <a:endParaRPr/>
          </a:p>
        </p:txBody>
      </p:sp>
      <p:pic>
        <p:nvPicPr>
          <p:cNvPr descr="Electromagnetic spectrum Cut Out Stock Images &amp; Pictures - Alamy" id="117" name="Google Shape;117;p3"/>
          <p:cNvPicPr preferRelativeResize="0"/>
          <p:nvPr/>
        </p:nvPicPr>
        <p:blipFill rotWithShape="1">
          <a:blip r:embed="rId3">
            <a:alphaModFix/>
          </a:blip>
          <a:srcRect b="7693" l="0" r="0" t="10547"/>
          <a:stretch/>
        </p:blipFill>
        <p:spPr>
          <a:xfrm>
            <a:off x="2415797" y="1901459"/>
            <a:ext cx="7023625" cy="4850025"/>
          </a:xfrm>
          <a:prstGeom prst="rect">
            <a:avLst/>
          </a:prstGeom>
          <a:noFill/>
          <a:ln>
            <a:noFill/>
          </a:ln>
        </p:spPr>
      </p:pic>
      <p:pic>
        <p:nvPicPr>
          <p:cNvPr descr="Radproct - home" id="118" name="Google Shape;118;p3"/>
          <p:cNvPicPr preferRelativeResize="0"/>
          <p:nvPr/>
        </p:nvPicPr>
        <p:blipFill rotWithShape="1">
          <a:blip r:embed="rId4">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581192" y="723314"/>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RADIACIÓN IONIZANTE</a:t>
            </a:r>
            <a:endParaRPr/>
          </a:p>
        </p:txBody>
      </p:sp>
      <p:sp>
        <p:nvSpPr>
          <p:cNvPr id="125" name="Google Shape;125;p4"/>
          <p:cNvSpPr txBox="1"/>
          <p:nvPr/>
        </p:nvSpPr>
        <p:spPr>
          <a:xfrm>
            <a:off x="581192" y="1116673"/>
            <a:ext cx="11029616" cy="620710"/>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chemeClr val="lt1"/>
              </a:buClr>
              <a:buSzPts val="2000"/>
              <a:buFont typeface="Times New Roman"/>
              <a:buNone/>
            </a:pPr>
            <a:r>
              <a:rPr b="1" i="0" lang="es-MX" sz="2000" u="none" cap="none" strike="noStrike">
                <a:solidFill>
                  <a:schemeClr val="lt1"/>
                </a:solidFill>
                <a:latin typeface="Times New Roman"/>
                <a:ea typeface="Times New Roman"/>
                <a:cs typeface="Times New Roman"/>
                <a:sym typeface="Times New Roman"/>
              </a:rPr>
              <a:t>ÁTOMO</a:t>
            </a:r>
            <a:endParaRPr/>
          </a:p>
        </p:txBody>
      </p:sp>
      <p:sp>
        <p:nvSpPr>
          <p:cNvPr id="126" name="Google Shape;126;p4"/>
          <p:cNvSpPr txBox="1"/>
          <p:nvPr/>
        </p:nvSpPr>
        <p:spPr>
          <a:xfrm>
            <a:off x="1402372" y="1969421"/>
            <a:ext cx="34506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MX" sz="1800" u="none" cap="none" strike="noStrike">
                <a:solidFill>
                  <a:srgbClr val="002060"/>
                </a:solidFill>
                <a:latin typeface="Times New Roman"/>
                <a:ea typeface="Times New Roman"/>
                <a:cs typeface="Times New Roman"/>
                <a:sym typeface="Times New Roman"/>
              </a:rPr>
              <a:t>ESTRUCTURA DEL ATÓMICA</a:t>
            </a:r>
            <a:endParaRPr/>
          </a:p>
        </p:txBody>
      </p:sp>
      <p:pic>
        <p:nvPicPr>
          <p:cNvPr id="127" name="Google Shape;127;p4"/>
          <p:cNvPicPr preferRelativeResize="0"/>
          <p:nvPr/>
        </p:nvPicPr>
        <p:blipFill rotWithShape="1">
          <a:blip r:embed="rId3">
            <a:alphaModFix/>
          </a:blip>
          <a:srcRect b="0" l="0" r="0" t="0"/>
          <a:stretch/>
        </p:blipFill>
        <p:spPr>
          <a:xfrm>
            <a:off x="2325162" y="2570791"/>
            <a:ext cx="2741479" cy="1514599"/>
          </a:xfrm>
          <a:prstGeom prst="rect">
            <a:avLst/>
          </a:prstGeom>
          <a:noFill/>
          <a:ln>
            <a:noFill/>
          </a:ln>
        </p:spPr>
      </p:pic>
      <p:pic>
        <p:nvPicPr>
          <p:cNvPr id="128" name="Google Shape;128;p4"/>
          <p:cNvPicPr preferRelativeResize="0"/>
          <p:nvPr/>
        </p:nvPicPr>
        <p:blipFill rotWithShape="1">
          <a:blip r:embed="rId4">
            <a:alphaModFix/>
          </a:blip>
          <a:srcRect b="0" l="0" r="0" t="0"/>
          <a:stretch/>
        </p:blipFill>
        <p:spPr>
          <a:xfrm>
            <a:off x="321974" y="2576292"/>
            <a:ext cx="1661004" cy="1549975"/>
          </a:xfrm>
          <a:prstGeom prst="ellipse">
            <a:avLst/>
          </a:prstGeom>
          <a:noFill/>
          <a:ln>
            <a:noFill/>
          </a:ln>
        </p:spPr>
      </p:pic>
      <p:pic>
        <p:nvPicPr>
          <p:cNvPr id="129" name="Google Shape;129;p4"/>
          <p:cNvPicPr preferRelativeResize="0"/>
          <p:nvPr/>
        </p:nvPicPr>
        <p:blipFill rotWithShape="1">
          <a:blip r:embed="rId5">
            <a:alphaModFix/>
          </a:blip>
          <a:srcRect b="0" l="0" r="0" t="0"/>
          <a:stretch/>
        </p:blipFill>
        <p:spPr>
          <a:xfrm>
            <a:off x="881868" y="5233135"/>
            <a:ext cx="1267891" cy="1152128"/>
          </a:xfrm>
          <a:prstGeom prst="rect">
            <a:avLst/>
          </a:prstGeom>
          <a:noFill/>
          <a:ln>
            <a:noFill/>
          </a:ln>
        </p:spPr>
      </p:pic>
      <p:sp>
        <p:nvSpPr>
          <p:cNvPr id="130" name="Google Shape;130;p4"/>
          <p:cNvSpPr txBox="1"/>
          <p:nvPr/>
        </p:nvSpPr>
        <p:spPr>
          <a:xfrm>
            <a:off x="2039458" y="4604493"/>
            <a:ext cx="26062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rgbClr val="002060"/>
                </a:solidFill>
                <a:latin typeface="Times New Roman"/>
                <a:ea typeface="Times New Roman"/>
                <a:cs typeface="Times New Roman"/>
                <a:sym typeface="Times New Roman"/>
              </a:rPr>
              <a:t>NOTACIÓN ATÓMICA</a:t>
            </a:r>
            <a:endParaRPr/>
          </a:p>
        </p:txBody>
      </p:sp>
      <p:sp>
        <p:nvSpPr>
          <p:cNvPr id="131" name="Google Shape;131;p4"/>
          <p:cNvSpPr/>
          <p:nvPr/>
        </p:nvSpPr>
        <p:spPr>
          <a:xfrm>
            <a:off x="1244277" y="5463225"/>
            <a:ext cx="590115" cy="724857"/>
          </a:xfrm>
          <a:prstGeom prst="rect">
            <a:avLst/>
          </a:prstGeom>
          <a:solidFill>
            <a:srgbClr val="FFC00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4"/>
          <p:cNvSpPr/>
          <p:nvPr/>
        </p:nvSpPr>
        <p:spPr>
          <a:xfrm>
            <a:off x="2723893" y="5025216"/>
            <a:ext cx="1481558" cy="356433"/>
          </a:xfrm>
          <a:prstGeom prst="rect">
            <a:avLst/>
          </a:prstGeom>
          <a:solidFill>
            <a:srgbClr val="FFC00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rgbClr val="7B3C16"/>
                </a:solidFill>
                <a:latin typeface="Arial"/>
                <a:ea typeface="Arial"/>
                <a:cs typeface="Arial"/>
                <a:sym typeface="Arial"/>
              </a:rPr>
              <a:t>Elemento</a:t>
            </a:r>
            <a:endParaRPr/>
          </a:p>
        </p:txBody>
      </p:sp>
      <p:sp>
        <p:nvSpPr>
          <p:cNvPr id="133" name="Google Shape;133;p4"/>
          <p:cNvSpPr/>
          <p:nvPr/>
        </p:nvSpPr>
        <p:spPr>
          <a:xfrm>
            <a:off x="881867" y="5179970"/>
            <a:ext cx="362409" cy="435655"/>
          </a:xfrm>
          <a:prstGeom prst="rect">
            <a:avLst/>
          </a:prstGeom>
          <a:solidFill>
            <a:srgbClr val="56827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4"/>
          <p:cNvSpPr/>
          <p:nvPr/>
        </p:nvSpPr>
        <p:spPr>
          <a:xfrm>
            <a:off x="2711276" y="5463225"/>
            <a:ext cx="2339026" cy="494764"/>
          </a:xfrm>
          <a:prstGeom prst="rect">
            <a:avLst/>
          </a:prstGeom>
          <a:solidFill>
            <a:srgbClr val="568278">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MX" sz="1800">
                <a:solidFill>
                  <a:srgbClr val="7B3C16"/>
                </a:solidFill>
                <a:latin typeface="Arial"/>
                <a:ea typeface="Arial"/>
                <a:cs typeface="Arial"/>
                <a:sym typeface="Arial"/>
              </a:rPr>
              <a:t>Masa atómica (Z+N)</a:t>
            </a:r>
            <a:endParaRPr/>
          </a:p>
        </p:txBody>
      </p:sp>
      <p:sp>
        <p:nvSpPr>
          <p:cNvPr id="135" name="Google Shape;135;p4"/>
          <p:cNvSpPr/>
          <p:nvPr/>
        </p:nvSpPr>
        <p:spPr>
          <a:xfrm>
            <a:off x="881867" y="5949609"/>
            <a:ext cx="362409" cy="435655"/>
          </a:xfrm>
          <a:prstGeom prst="rect">
            <a:avLst/>
          </a:prstGeom>
          <a:solidFill>
            <a:srgbClr val="808759">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4"/>
          <p:cNvSpPr/>
          <p:nvPr/>
        </p:nvSpPr>
        <p:spPr>
          <a:xfrm>
            <a:off x="2708013" y="6112290"/>
            <a:ext cx="1497438" cy="288032"/>
          </a:xfrm>
          <a:prstGeom prst="rect">
            <a:avLst/>
          </a:prstGeom>
          <a:solidFill>
            <a:srgbClr val="808759">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MX" sz="1800">
                <a:solidFill>
                  <a:srgbClr val="7B3C16"/>
                </a:solidFill>
                <a:latin typeface="Arial"/>
                <a:ea typeface="Arial"/>
                <a:cs typeface="Arial"/>
                <a:sym typeface="Arial"/>
              </a:rPr>
              <a:t># protones</a:t>
            </a:r>
            <a:endParaRPr/>
          </a:p>
        </p:txBody>
      </p:sp>
      <p:sp>
        <p:nvSpPr>
          <p:cNvPr id="137" name="Google Shape;137;p4"/>
          <p:cNvSpPr/>
          <p:nvPr/>
        </p:nvSpPr>
        <p:spPr>
          <a:xfrm>
            <a:off x="1826181" y="5987294"/>
            <a:ext cx="331324" cy="435655"/>
          </a:xfrm>
          <a:prstGeom prst="rect">
            <a:avLst/>
          </a:prstGeom>
          <a:solidFill>
            <a:srgbClr val="7030A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4"/>
          <p:cNvSpPr/>
          <p:nvPr/>
        </p:nvSpPr>
        <p:spPr>
          <a:xfrm>
            <a:off x="2699862" y="6515006"/>
            <a:ext cx="1505589" cy="288032"/>
          </a:xfrm>
          <a:prstGeom prst="rect">
            <a:avLst/>
          </a:prstGeom>
          <a:solidFill>
            <a:srgbClr val="7030A0">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MX" sz="1800">
                <a:solidFill>
                  <a:srgbClr val="7B3C16"/>
                </a:solidFill>
                <a:latin typeface="Arial"/>
                <a:ea typeface="Arial"/>
                <a:cs typeface="Arial"/>
                <a:sym typeface="Arial"/>
              </a:rPr>
              <a:t># neutrones</a:t>
            </a:r>
            <a:endParaRPr/>
          </a:p>
        </p:txBody>
      </p:sp>
      <p:sp>
        <p:nvSpPr>
          <p:cNvPr id="139" name="Google Shape;139;p4"/>
          <p:cNvSpPr txBox="1"/>
          <p:nvPr/>
        </p:nvSpPr>
        <p:spPr>
          <a:xfrm>
            <a:off x="6975695" y="1864152"/>
            <a:ext cx="36175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400">
                <a:solidFill>
                  <a:srgbClr val="002060"/>
                </a:solidFill>
                <a:latin typeface="Times New Roman"/>
                <a:ea typeface="Times New Roman"/>
                <a:cs typeface="Times New Roman"/>
                <a:sym typeface="Times New Roman"/>
              </a:rPr>
              <a:t>ESPECIES DE ÁTOMOS</a:t>
            </a:r>
            <a:endParaRPr/>
          </a:p>
        </p:txBody>
      </p:sp>
      <p:sp>
        <p:nvSpPr>
          <p:cNvPr id="140" name="Google Shape;140;p4"/>
          <p:cNvSpPr txBox="1"/>
          <p:nvPr/>
        </p:nvSpPr>
        <p:spPr>
          <a:xfrm>
            <a:off x="9718010" y="5138692"/>
            <a:ext cx="10983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600">
                <a:solidFill>
                  <a:srgbClr val="002060"/>
                </a:solidFill>
                <a:latin typeface="Times New Roman"/>
                <a:ea typeface="Times New Roman"/>
                <a:cs typeface="Times New Roman"/>
                <a:sym typeface="Times New Roman"/>
              </a:rPr>
              <a:t>Elementos</a:t>
            </a:r>
            <a:endParaRPr/>
          </a:p>
        </p:txBody>
      </p:sp>
      <p:sp>
        <p:nvSpPr>
          <p:cNvPr id="141" name="Google Shape;141;p4"/>
          <p:cNvSpPr txBox="1"/>
          <p:nvPr/>
        </p:nvSpPr>
        <p:spPr>
          <a:xfrm>
            <a:off x="6586594" y="2318449"/>
            <a:ext cx="4970849" cy="646331"/>
          </a:xfrm>
          <a:prstGeom prst="rect">
            <a:avLst/>
          </a:prstGeom>
          <a:solidFill>
            <a:srgbClr val="FFFF00">
              <a:alpha val="4000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800">
                <a:solidFill>
                  <a:schemeClr val="dk1"/>
                </a:solidFill>
                <a:latin typeface="Times New Roman"/>
                <a:ea typeface="Times New Roman"/>
                <a:cs typeface="Times New Roman"/>
                <a:sym typeface="Times New Roman"/>
              </a:rPr>
              <a:t>Existen mas de 100 especies diferentes de átomos, estas especies se denominan </a:t>
            </a:r>
            <a:r>
              <a:rPr b="1" lang="es-MX" sz="1800">
                <a:solidFill>
                  <a:schemeClr val="dk1"/>
                </a:solidFill>
                <a:latin typeface="Times New Roman"/>
                <a:ea typeface="Times New Roman"/>
                <a:cs typeface="Times New Roman"/>
                <a:sym typeface="Times New Roman"/>
              </a:rPr>
              <a:t>ELEMENTOS</a:t>
            </a:r>
            <a:r>
              <a:rPr lang="es-MX" sz="1800">
                <a:solidFill>
                  <a:schemeClr val="dk1"/>
                </a:solidFill>
                <a:latin typeface="Times New Roman"/>
                <a:ea typeface="Times New Roman"/>
                <a:cs typeface="Times New Roman"/>
                <a:sym typeface="Times New Roman"/>
              </a:rPr>
              <a:t>. </a:t>
            </a:r>
            <a:endParaRPr/>
          </a:p>
        </p:txBody>
      </p:sp>
      <p:sp>
        <p:nvSpPr>
          <p:cNvPr id="142" name="Google Shape;142;p4"/>
          <p:cNvSpPr txBox="1"/>
          <p:nvPr/>
        </p:nvSpPr>
        <p:spPr>
          <a:xfrm>
            <a:off x="8517234" y="5463225"/>
            <a:ext cx="3534680"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Times New Roman"/>
                <a:ea typeface="Times New Roman"/>
                <a:cs typeface="Times New Roman"/>
                <a:sym typeface="Times New Roman"/>
              </a:rPr>
              <a:t>Los elementos tienen asignados nombres químicos y símbolos abreviados, derivados del inglés o el latín. Se organizan en la tabla periódica.</a:t>
            </a:r>
            <a:endParaRPr/>
          </a:p>
        </p:txBody>
      </p:sp>
      <p:pic>
        <p:nvPicPr>
          <p:cNvPr id="143" name="Google Shape;143;p4"/>
          <p:cNvPicPr preferRelativeResize="0"/>
          <p:nvPr/>
        </p:nvPicPr>
        <p:blipFill rotWithShape="1">
          <a:blip r:embed="rId6">
            <a:alphaModFix/>
          </a:blip>
          <a:srcRect b="0" l="0" r="0" t="0"/>
          <a:stretch/>
        </p:blipFill>
        <p:spPr>
          <a:xfrm>
            <a:off x="6864258" y="3014496"/>
            <a:ext cx="4035147" cy="2052203"/>
          </a:xfrm>
          <a:prstGeom prst="rect">
            <a:avLst/>
          </a:prstGeom>
          <a:noFill/>
          <a:ln>
            <a:noFill/>
          </a:ln>
        </p:spPr>
      </p:pic>
      <p:grpSp>
        <p:nvGrpSpPr>
          <p:cNvPr id="144" name="Google Shape;144;p4"/>
          <p:cNvGrpSpPr/>
          <p:nvPr/>
        </p:nvGrpSpPr>
        <p:grpSpPr>
          <a:xfrm>
            <a:off x="6889972" y="3020866"/>
            <a:ext cx="3973426" cy="1562062"/>
            <a:chOff x="449272" y="1722921"/>
            <a:chExt cx="3973426" cy="1562062"/>
          </a:xfrm>
        </p:grpSpPr>
        <p:sp>
          <p:nvSpPr>
            <p:cNvPr id="145" name="Google Shape;145;p4"/>
            <p:cNvSpPr/>
            <p:nvPr/>
          </p:nvSpPr>
          <p:spPr>
            <a:xfrm>
              <a:off x="2001916" y="1722921"/>
              <a:ext cx="2420782" cy="1548666"/>
            </a:xfrm>
            <a:custGeom>
              <a:rect b="b" l="l" r="r" t="t"/>
              <a:pathLst>
                <a:path extrusionOk="0" h="1548666" w="2420782">
                  <a:moveTo>
                    <a:pt x="0" y="665979"/>
                  </a:moveTo>
                  <a:lnTo>
                    <a:pt x="5286" y="1548666"/>
                  </a:lnTo>
                  <a:lnTo>
                    <a:pt x="1760088" y="1538094"/>
                  </a:lnTo>
                  <a:lnTo>
                    <a:pt x="1749517" y="1310816"/>
                  </a:lnTo>
                  <a:lnTo>
                    <a:pt x="2198789" y="1316101"/>
                  </a:lnTo>
                  <a:lnTo>
                    <a:pt x="2198789" y="1104679"/>
                  </a:lnTo>
                  <a:lnTo>
                    <a:pt x="2420782" y="1094108"/>
                  </a:lnTo>
                  <a:lnTo>
                    <a:pt x="2420782" y="0"/>
                  </a:lnTo>
                  <a:lnTo>
                    <a:pt x="2209360" y="0"/>
                  </a:lnTo>
                  <a:lnTo>
                    <a:pt x="2198789" y="221993"/>
                  </a:lnTo>
                  <a:lnTo>
                    <a:pt x="1099394" y="221993"/>
                  </a:lnTo>
                  <a:lnTo>
                    <a:pt x="1109965" y="665979"/>
                  </a:lnTo>
                  <a:lnTo>
                    <a:pt x="0" y="665979"/>
                  </a:lnTo>
                  <a:close/>
                </a:path>
              </a:pathLst>
            </a:custGeom>
            <a:solidFill>
              <a:srgbClr val="92D050">
                <a:alpha val="40000"/>
              </a:srgbClr>
            </a:solidFill>
            <a:ln cap="rnd" cmpd="sng" w="22225">
              <a:solidFill>
                <a:srgbClr val="92D050">
                  <a:alpha val="4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4"/>
            <p:cNvSpPr/>
            <p:nvPr/>
          </p:nvSpPr>
          <p:spPr>
            <a:xfrm>
              <a:off x="1776992" y="3052934"/>
              <a:ext cx="230407" cy="232049"/>
            </a:xfrm>
            <a:prstGeom prst="rect">
              <a:avLst/>
            </a:prstGeom>
            <a:solidFill>
              <a:srgbClr val="92D05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 name="Google Shape;147;p4"/>
            <p:cNvSpPr/>
            <p:nvPr/>
          </p:nvSpPr>
          <p:spPr>
            <a:xfrm>
              <a:off x="449272" y="1733660"/>
              <a:ext cx="1548666" cy="1548666"/>
            </a:xfrm>
            <a:custGeom>
              <a:rect b="b" l="l" r="r" t="t"/>
              <a:pathLst>
                <a:path extrusionOk="0" h="1548666" w="1548666">
                  <a:moveTo>
                    <a:pt x="1548666" y="660694"/>
                  </a:moveTo>
                  <a:lnTo>
                    <a:pt x="459842" y="660694"/>
                  </a:lnTo>
                  <a:cubicBezTo>
                    <a:pt x="458080" y="519746"/>
                    <a:pt x="456319" y="378798"/>
                    <a:pt x="454557" y="237850"/>
                  </a:cubicBezTo>
                  <a:lnTo>
                    <a:pt x="232564" y="237850"/>
                  </a:lnTo>
                  <a:lnTo>
                    <a:pt x="232564" y="0"/>
                  </a:lnTo>
                  <a:lnTo>
                    <a:pt x="10571" y="0"/>
                  </a:lnTo>
                  <a:cubicBezTo>
                    <a:pt x="7047" y="443986"/>
                    <a:pt x="3524" y="887972"/>
                    <a:pt x="0" y="1331958"/>
                  </a:cubicBezTo>
                  <a:lnTo>
                    <a:pt x="671264" y="1331958"/>
                  </a:lnTo>
                  <a:lnTo>
                    <a:pt x="671264" y="1548666"/>
                  </a:lnTo>
                  <a:lnTo>
                    <a:pt x="1337244" y="1548666"/>
                  </a:lnTo>
                  <a:lnTo>
                    <a:pt x="1331958" y="887972"/>
                  </a:lnTo>
                  <a:lnTo>
                    <a:pt x="1548666" y="887972"/>
                  </a:lnTo>
                  <a:lnTo>
                    <a:pt x="1548666" y="660694"/>
                  </a:lnTo>
                  <a:close/>
                </a:path>
              </a:pathLst>
            </a:custGeom>
            <a:solidFill>
              <a:srgbClr val="92D050">
                <a:alpha val="40000"/>
              </a:srgbClr>
            </a:solidFill>
            <a:ln cap="rnd" cmpd="sng" w="22225">
              <a:solidFill>
                <a:srgbClr val="92D050">
                  <a:alpha val="4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48" name="Google Shape;148;p4"/>
          <p:cNvGrpSpPr/>
          <p:nvPr/>
        </p:nvGrpSpPr>
        <p:grpSpPr>
          <a:xfrm>
            <a:off x="6910692" y="3911061"/>
            <a:ext cx="3969447" cy="1094686"/>
            <a:chOff x="-311957" y="337303"/>
            <a:chExt cx="3969447" cy="1094686"/>
          </a:xfrm>
        </p:grpSpPr>
        <p:sp>
          <p:nvSpPr>
            <p:cNvPr id="149" name="Google Shape;149;p4"/>
            <p:cNvSpPr/>
            <p:nvPr/>
          </p:nvSpPr>
          <p:spPr>
            <a:xfrm>
              <a:off x="1005192" y="337303"/>
              <a:ext cx="230407" cy="416022"/>
            </a:xfrm>
            <a:prstGeom prst="rect">
              <a:avLst/>
            </a:prstGeom>
            <a:solidFill>
              <a:srgbClr val="7030A0">
                <a:alpha val="40000"/>
              </a:srgbClr>
            </a:solidFill>
            <a:ln cap="rnd" cmpd="sng" w="22225">
              <a:solidFill>
                <a:srgbClr val="7030A0">
                  <a:alpha val="4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4"/>
            <p:cNvSpPr/>
            <p:nvPr/>
          </p:nvSpPr>
          <p:spPr>
            <a:xfrm>
              <a:off x="-311957" y="755438"/>
              <a:ext cx="3969447" cy="676551"/>
            </a:xfrm>
            <a:custGeom>
              <a:rect b="b" l="l" r="r" t="t"/>
              <a:pathLst>
                <a:path extrusionOk="0" h="676551" w="3969447">
                  <a:moveTo>
                    <a:pt x="0" y="227279"/>
                  </a:moveTo>
                  <a:lnTo>
                    <a:pt x="0" y="454558"/>
                  </a:lnTo>
                  <a:lnTo>
                    <a:pt x="665979" y="449272"/>
                  </a:lnTo>
                  <a:lnTo>
                    <a:pt x="665979" y="676551"/>
                  </a:lnTo>
                  <a:lnTo>
                    <a:pt x="2431352" y="671265"/>
                  </a:lnTo>
                  <a:lnTo>
                    <a:pt x="2431352" y="449272"/>
                  </a:lnTo>
                  <a:lnTo>
                    <a:pt x="3742169" y="443987"/>
                  </a:lnTo>
                  <a:lnTo>
                    <a:pt x="3747454" y="227279"/>
                  </a:lnTo>
                  <a:lnTo>
                    <a:pt x="3969447" y="227279"/>
                  </a:lnTo>
                  <a:lnTo>
                    <a:pt x="3964162" y="5286"/>
                  </a:lnTo>
                  <a:lnTo>
                    <a:pt x="3303468" y="0"/>
                  </a:lnTo>
                  <a:lnTo>
                    <a:pt x="3303468" y="232565"/>
                  </a:lnTo>
                  <a:lnTo>
                    <a:pt x="0" y="227279"/>
                  </a:lnTo>
                  <a:close/>
                </a:path>
              </a:pathLst>
            </a:custGeom>
            <a:solidFill>
              <a:srgbClr val="7030A0">
                <a:alpha val="40000"/>
              </a:srgbClr>
            </a:solidFill>
            <a:ln cap="rnd" cmpd="sng" w="22225">
              <a:solidFill>
                <a:srgbClr val="7030A0">
                  <a:alpha val="4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1" name="Google Shape;151;p4"/>
          <p:cNvSpPr txBox="1"/>
          <p:nvPr/>
        </p:nvSpPr>
        <p:spPr>
          <a:xfrm>
            <a:off x="5624437" y="5094515"/>
            <a:ext cx="2606292" cy="738664"/>
          </a:xfrm>
          <a:prstGeom prst="rect">
            <a:avLst/>
          </a:prstGeom>
          <a:solidFill>
            <a:srgbClr val="92D050">
              <a:alpha val="4000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400">
                <a:solidFill>
                  <a:schemeClr val="dk1"/>
                </a:solidFill>
                <a:latin typeface="Times New Roman"/>
                <a:ea typeface="Times New Roman"/>
                <a:cs typeface="Times New Roman"/>
                <a:sym typeface="Times New Roman"/>
              </a:rPr>
              <a:t>Los elementos presentes en esta región pueden ser encontrados en un estado estable.</a:t>
            </a:r>
            <a:endParaRPr/>
          </a:p>
        </p:txBody>
      </p:sp>
      <p:sp>
        <p:nvSpPr>
          <p:cNvPr id="152" name="Google Shape;152;p4"/>
          <p:cNvSpPr txBox="1"/>
          <p:nvPr/>
        </p:nvSpPr>
        <p:spPr>
          <a:xfrm>
            <a:off x="5624437" y="5896129"/>
            <a:ext cx="2606292" cy="738664"/>
          </a:xfrm>
          <a:prstGeom prst="rect">
            <a:avLst/>
          </a:prstGeom>
          <a:solidFill>
            <a:srgbClr val="7030A0">
              <a:alpha val="4000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400">
                <a:solidFill>
                  <a:schemeClr val="dk1"/>
                </a:solidFill>
                <a:latin typeface="Times New Roman"/>
                <a:ea typeface="Times New Roman"/>
                <a:cs typeface="Times New Roman"/>
                <a:sym typeface="Times New Roman"/>
              </a:rPr>
              <a:t>Los elementos presentes en esta región se encuentran solo en estado radiactivo.</a:t>
            </a:r>
            <a:endParaRPr/>
          </a:p>
        </p:txBody>
      </p:sp>
      <p:cxnSp>
        <p:nvCxnSpPr>
          <p:cNvPr id="153" name="Google Shape;153;p4"/>
          <p:cNvCxnSpPr/>
          <p:nvPr/>
        </p:nvCxnSpPr>
        <p:spPr>
          <a:xfrm>
            <a:off x="5360122" y="1890150"/>
            <a:ext cx="0" cy="5036024"/>
          </a:xfrm>
          <a:prstGeom prst="straightConnector1">
            <a:avLst/>
          </a:prstGeom>
          <a:noFill/>
          <a:ln cap="flat" cmpd="sng" w="57150">
            <a:solidFill>
              <a:srgbClr val="548BB7"/>
            </a:solidFill>
            <a:prstDash val="solid"/>
            <a:round/>
            <a:headEnd len="sm" w="sm" type="none"/>
            <a:tailEnd len="sm" w="sm" type="none"/>
          </a:ln>
        </p:spPr>
      </p:cxnSp>
      <p:pic>
        <p:nvPicPr>
          <p:cNvPr descr="Radproct - home" id="154" name="Google Shape;154;p4"/>
          <p:cNvPicPr preferRelativeResize="0"/>
          <p:nvPr/>
        </p:nvPicPr>
        <p:blipFill rotWithShape="1">
          <a:blip r:embed="rId7">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581192" y="723314"/>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RADIACIÓN IONIZANTE</a:t>
            </a:r>
            <a:endParaRPr/>
          </a:p>
        </p:txBody>
      </p:sp>
      <p:sp>
        <p:nvSpPr>
          <p:cNvPr id="161" name="Google Shape;161;p5"/>
          <p:cNvSpPr txBox="1"/>
          <p:nvPr/>
        </p:nvSpPr>
        <p:spPr>
          <a:xfrm>
            <a:off x="581192" y="1116673"/>
            <a:ext cx="11029616" cy="620710"/>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chemeClr val="lt1"/>
              </a:buClr>
              <a:buSzPts val="2000"/>
              <a:buFont typeface="Times New Roman"/>
              <a:buNone/>
            </a:pPr>
            <a:r>
              <a:rPr b="1" lang="es-MX" sz="2000" cap="none">
                <a:solidFill>
                  <a:schemeClr val="lt1"/>
                </a:solidFill>
                <a:latin typeface="Times New Roman"/>
                <a:ea typeface="Times New Roman"/>
                <a:cs typeface="Times New Roman"/>
                <a:sym typeface="Times New Roman"/>
              </a:rPr>
              <a:t>DEFINICIÓN RADIACIÓN IONIZANTE</a:t>
            </a:r>
            <a:endParaRPr/>
          </a:p>
        </p:txBody>
      </p:sp>
      <p:sp>
        <p:nvSpPr>
          <p:cNvPr id="162" name="Google Shape;162;p5"/>
          <p:cNvSpPr txBox="1"/>
          <p:nvPr/>
        </p:nvSpPr>
        <p:spPr>
          <a:xfrm>
            <a:off x="559640" y="2028070"/>
            <a:ext cx="4501661"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MX" sz="1600" u="none" strike="noStrike">
                <a:solidFill>
                  <a:schemeClr val="dk1"/>
                </a:solidFill>
                <a:latin typeface="Times New Roman"/>
                <a:ea typeface="Times New Roman"/>
                <a:cs typeface="Times New Roman"/>
                <a:sym typeface="Times New Roman"/>
              </a:rPr>
              <a:t>Un átomo o molécula que ha perdido o ganado uno o más electrones tiene una carga eléctrica neta y se llama ion.</a:t>
            </a:r>
            <a:endParaRPr sz="1600">
              <a:solidFill>
                <a:schemeClr val="dk1"/>
              </a:solidFill>
              <a:latin typeface="Times New Roman"/>
              <a:ea typeface="Times New Roman"/>
              <a:cs typeface="Times New Roman"/>
              <a:sym typeface="Times New Roman"/>
            </a:endParaRPr>
          </a:p>
        </p:txBody>
      </p:sp>
      <p:sp>
        <p:nvSpPr>
          <p:cNvPr id="163" name="Google Shape;163;p5"/>
          <p:cNvSpPr txBox="1"/>
          <p:nvPr/>
        </p:nvSpPr>
        <p:spPr>
          <a:xfrm>
            <a:off x="475234" y="5255706"/>
            <a:ext cx="4501661"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MX" sz="1600" u="none" strike="noStrike">
                <a:solidFill>
                  <a:schemeClr val="dk1"/>
                </a:solidFill>
                <a:latin typeface="Times New Roman"/>
                <a:ea typeface="Times New Roman"/>
                <a:cs typeface="Times New Roman"/>
                <a:sym typeface="Times New Roman"/>
              </a:rPr>
              <a:t>En general, los fotones de mayor frecuencia que la región UV del espectro (es decir, longitudes de onda superiores a 200 nm) tienen suficiente energía por fotón para eliminar los electrones enlazados de las cáscaras atómicas produciendo así átomos y moléculas ionizados</a:t>
            </a:r>
            <a:endParaRPr sz="1600">
              <a:solidFill>
                <a:schemeClr val="dk1"/>
              </a:solidFill>
              <a:latin typeface="Times New Roman"/>
              <a:ea typeface="Times New Roman"/>
              <a:cs typeface="Times New Roman"/>
              <a:sym typeface="Times New Roman"/>
            </a:endParaRPr>
          </a:p>
        </p:txBody>
      </p:sp>
      <p:sp>
        <p:nvSpPr>
          <p:cNvPr id="164" name="Google Shape;164;p5"/>
          <p:cNvSpPr txBox="1"/>
          <p:nvPr/>
        </p:nvSpPr>
        <p:spPr>
          <a:xfrm>
            <a:off x="7040747" y="1935630"/>
            <a:ext cx="24064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400">
                <a:solidFill>
                  <a:srgbClr val="002060"/>
                </a:solidFill>
                <a:latin typeface="Times New Roman"/>
                <a:ea typeface="Times New Roman"/>
                <a:cs typeface="Times New Roman"/>
                <a:sym typeface="Times New Roman"/>
              </a:rPr>
              <a:t>¿Qué es Ionizar?</a:t>
            </a:r>
            <a:endParaRPr/>
          </a:p>
        </p:txBody>
      </p:sp>
      <p:sp>
        <p:nvSpPr>
          <p:cNvPr id="165" name="Google Shape;165;p5"/>
          <p:cNvSpPr txBox="1"/>
          <p:nvPr/>
        </p:nvSpPr>
        <p:spPr>
          <a:xfrm>
            <a:off x="5598941" y="2505670"/>
            <a:ext cx="6241366"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MX" sz="1600" u="none" strike="noStrike">
                <a:solidFill>
                  <a:srgbClr val="000000"/>
                </a:solidFill>
                <a:latin typeface="Times New Roman"/>
                <a:ea typeface="Times New Roman"/>
                <a:cs typeface="Times New Roman"/>
                <a:sym typeface="Times New Roman"/>
              </a:rPr>
              <a:t>Cuando la radiación ionizante tiene la energía suficiente para interactuar con los electrones atómicos, y esta es capaz de arrancar electrones, se conoce como </a:t>
            </a:r>
            <a:r>
              <a:rPr b="1" i="0" lang="es-MX" sz="1600" u="none" strike="noStrike">
                <a:solidFill>
                  <a:srgbClr val="2E5496"/>
                </a:solidFill>
                <a:latin typeface="Times New Roman"/>
                <a:ea typeface="Times New Roman"/>
                <a:cs typeface="Times New Roman"/>
                <a:sym typeface="Times New Roman"/>
              </a:rPr>
              <a:t>RADIACIÓN IONIZANTE</a:t>
            </a:r>
            <a:r>
              <a:rPr b="0" i="0" lang="es-MX" sz="1600" u="none" strike="noStrike">
                <a:solidFill>
                  <a:srgbClr val="000000"/>
                </a:solidFill>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p:txBody>
      </p:sp>
      <p:pic>
        <p:nvPicPr>
          <p:cNvPr id="166" name="Google Shape;166;p5"/>
          <p:cNvPicPr preferRelativeResize="0"/>
          <p:nvPr/>
        </p:nvPicPr>
        <p:blipFill rotWithShape="1">
          <a:blip r:embed="rId3">
            <a:alphaModFix/>
          </a:blip>
          <a:srcRect b="0" l="0" r="0" t="0"/>
          <a:stretch/>
        </p:blipFill>
        <p:spPr>
          <a:xfrm>
            <a:off x="814769" y="2926112"/>
            <a:ext cx="3822589" cy="2387683"/>
          </a:xfrm>
          <a:prstGeom prst="rect">
            <a:avLst/>
          </a:prstGeom>
          <a:noFill/>
          <a:ln>
            <a:noFill/>
          </a:ln>
        </p:spPr>
      </p:pic>
      <p:sp>
        <p:nvSpPr>
          <p:cNvPr id="167" name="Google Shape;167;p5"/>
          <p:cNvSpPr txBox="1"/>
          <p:nvPr/>
        </p:nvSpPr>
        <p:spPr>
          <a:xfrm>
            <a:off x="5598941" y="3429000"/>
            <a:ext cx="6241366"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MX" sz="1600" u="none" strike="noStrike">
                <a:solidFill>
                  <a:srgbClr val="000000"/>
                </a:solidFill>
                <a:latin typeface="Times New Roman"/>
                <a:ea typeface="Times New Roman"/>
                <a:cs typeface="Times New Roman"/>
                <a:sym typeface="Times New Roman"/>
              </a:rPr>
              <a:t>A veces, los electrones expulsados​​ poseen energía suficiente para producir ionizaciones adicionales llamadas ionización secundaria.</a:t>
            </a:r>
            <a:endParaRPr sz="1600">
              <a:solidFill>
                <a:schemeClr val="dk1"/>
              </a:solidFill>
              <a:latin typeface="Times New Roman"/>
              <a:ea typeface="Times New Roman"/>
              <a:cs typeface="Times New Roman"/>
              <a:sym typeface="Times New Roman"/>
            </a:endParaRPr>
          </a:p>
        </p:txBody>
      </p:sp>
      <p:sp>
        <p:nvSpPr>
          <p:cNvPr id="168" name="Google Shape;168;p5"/>
          <p:cNvSpPr txBox="1"/>
          <p:nvPr/>
        </p:nvSpPr>
        <p:spPr>
          <a:xfrm>
            <a:off x="7040747" y="4140176"/>
            <a:ext cx="24224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400">
                <a:solidFill>
                  <a:srgbClr val="002060"/>
                </a:solidFill>
                <a:latin typeface="Times New Roman"/>
                <a:ea typeface="Times New Roman"/>
                <a:cs typeface="Times New Roman"/>
                <a:sym typeface="Times New Roman"/>
              </a:rPr>
              <a:t>¿Qué es Excitar?</a:t>
            </a:r>
            <a:endParaRPr/>
          </a:p>
        </p:txBody>
      </p:sp>
      <p:pic>
        <p:nvPicPr>
          <p:cNvPr descr="Excitation and Ionization Potential of an Atom - QS Study" id="169" name="Google Shape;169;p5"/>
          <p:cNvPicPr preferRelativeResize="0"/>
          <p:nvPr/>
        </p:nvPicPr>
        <p:blipFill rotWithShape="1">
          <a:blip r:embed="rId4">
            <a:alphaModFix/>
          </a:blip>
          <a:srcRect b="4806" l="51780" r="0" t="15614"/>
          <a:stretch/>
        </p:blipFill>
        <p:spPr>
          <a:xfrm>
            <a:off x="5774654" y="4728242"/>
            <a:ext cx="2532185" cy="1952507"/>
          </a:xfrm>
          <a:prstGeom prst="rect">
            <a:avLst/>
          </a:prstGeom>
          <a:noFill/>
          <a:ln>
            <a:noFill/>
          </a:ln>
        </p:spPr>
      </p:pic>
      <p:sp>
        <p:nvSpPr>
          <p:cNvPr id="170" name="Google Shape;170;p5"/>
          <p:cNvSpPr txBox="1"/>
          <p:nvPr/>
        </p:nvSpPr>
        <p:spPr>
          <a:xfrm>
            <a:off x="8225663" y="4644675"/>
            <a:ext cx="3614644"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MX" sz="1400" u="none" strike="noStrike">
                <a:solidFill>
                  <a:srgbClr val="000000"/>
                </a:solidFill>
                <a:latin typeface="Times New Roman"/>
                <a:ea typeface="Times New Roman"/>
                <a:cs typeface="Times New Roman"/>
                <a:sym typeface="Times New Roman"/>
              </a:rPr>
              <a:t>La radiación incidente interactúa con los electrones atómicos, pero no los desprende del átomo, solo los reorganiza en niveles energéticos más altos.</a:t>
            </a:r>
            <a:endParaRPr sz="1400">
              <a:solidFill>
                <a:schemeClr val="dk1"/>
              </a:solidFill>
              <a:latin typeface="Times New Roman"/>
              <a:ea typeface="Times New Roman"/>
              <a:cs typeface="Times New Roman"/>
              <a:sym typeface="Times New Roman"/>
            </a:endParaRPr>
          </a:p>
        </p:txBody>
      </p:sp>
      <p:sp>
        <p:nvSpPr>
          <p:cNvPr id="171" name="Google Shape;171;p5"/>
          <p:cNvSpPr txBox="1"/>
          <p:nvPr/>
        </p:nvSpPr>
        <p:spPr>
          <a:xfrm>
            <a:off x="8306839" y="5785093"/>
            <a:ext cx="3772619"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MX" sz="1400" u="none" strike="noStrike">
                <a:solidFill>
                  <a:srgbClr val="000000"/>
                </a:solidFill>
                <a:latin typeface="Times New Roman"/>
                <a:ea typeface="Times New Roman"/>
                <a:cs typeface="Times New Roman"/>
                <a:sym typeface="Times New Roman"/>
              </a:rPr>
              <a:t>Tras la excitación, el electrón volverá a un nivel de energía inferior, con la emisión de la energía de excitación en forma de radiación electromagnética.</a:t>
            </a:r>
            <a:endParaRPr sz="1400">
              <a:solidFill>
                <a:schemeClr val="dk1"/>
              </a:solidFill>
              <a:latin typeface="Times New Roman"/>
              <a:ea typeface="Times New Roman"/>
              <a:cs typeface="Times New Roman"/>
              <a:sym typeface="Times New Roman"/>
            </a:endParaRPr>
          </a:p>
        </p:txBody>
      </p:sp>
      <p:pic>
        <p:nvPicPr>
          <p:cNvPr descr="Radproct - home" id="172" name="Google Shape;172;p5"/>
          <p:cNvPicPr preferRelativeResize="0"/>
          <p:nvPr/>
        </p:nvPicPr>
        <p:blipFill rotWithShape="1">
          <a:blip r:embed="rId5">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type="title"/>
          </p:nvPr>
        </p:nvSpPr>
        <p:spPr>
          <a:xfrm>
            <a:off x="581192" y="723314"/>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RADIACIÓN IONIZANTE</a:t>
            </a:r>
            <a:endParaRPr/>
          </a:p>
        </p:txBody>
      </p:sp>
      <p:sp>
        <p:nvSpPr>
          <p:cNvPr id="179" name="Google Shape;179;p6"/>
          <p:cNvSpPr txBox="1"/>
          <p:nvPr/>
        </p:nvSpPr>
        <p:spPr>
          <a:xfrm>
            <a:off x="581192" y="1116673"/>
            <a:ext cx="11029616" cy="620710"/>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chemeClr val="lt1"/>
              </a:buClr>
              <a:buSzPts val="2000"/>
              <a:buFont typeface="Times New Roman"/>
              <a:buNone/>
            </a:pPr>
            <a:r>
              <a:rPr b="1" lang="es-MX" sz="2000" cap="none">
                <a:solidFill>
                  <a:schemeClr val="lt1"/>
                </a:solidFill>
                <a:latin typeface="Times New Roman"/>
                <a:ea typeface="Times New Roman"/>
                <a:cs typeface="Times New Roman"/>
                <a:sym typeface="Times New Roman"/>
              </a:rPr>
              <a:t>INTERACCIÓN RADIACIÓN-MATERIA</a:t>
            </a:r>
            <a:endParaRPr/>
          </a:p>
        </p:txBody>
      </p:sp>
      <p:sp>
        <p:nvSpPr>
          <p:cNvPr id="180" name="Google Shape;180;p6"/>
          <p:cNvSpPr txBox="1"/>
          <p:nvPr/>
        </p:nvSpPr>
        <p:spPr>
          <a:xfrm>
            <a:off x="1991544" y="2921893"/>
            <a:ext cx="3173524" cy="338336"/>
          </a:xfrm>
          <a:prstGeom prst="rect">
            <a:avLst/>
          </a:prstGeom>
          <a:solidFill>
            <a:srgbClr val="2860A4"/>
          </a:solidFill>
          <a:ln>
            <a:noFill/>
          </a:ln>
        </p:spPr>
        <p:txBody>
          <a:bodyPr anchorCtr="0" anchor="t" bIns="45700" lIns="91425" spcFirstLastPara="1" rIns="91425" wrap="square" tIns="45700">
            <a:normAutofit fontScale="85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Interacción de Partículas </a:t>
            </a:r>
            <a:endParaRPr/>
          </a:p>
        </p:txBody>
      </p:sp>
      <p:sp>
        <p:nvSpPr>
          <p:cNvPr id="181" name="Google Shape;181;p6"/>
          <p:cNvSpPr txBox="1"/>
          <p:nvPr/>
        </p:nvSpPr>
        <p:spPr>
          <a:xfrm>
            <a:off x="6096000" y="2921195"/>
            <a:ext cx="3173524" cy="338336"/>
          </a:xfrm>
          <a:prstGeom prst="rect">
            <a:avLst/>
          </a:prstGeom>
          <a:solidFill>
            <a:srgbClr val="2860A4"/>
          </a:solidFill>
          <a:ln cap="rnd" cmpd="sng" w="12700">
            <a:solidFill>
              <a:srgbClr val="2860A4"/>
            </a:solidFill>
            <a:prstDash val="solid"/>
            <a:round/>
            <a:headEnd len="sm" w="sm" type="none"/>
            <a:tailEnd len="sm" w="sm" type="none"/>
          </a:ln>
        </p:spPr>
        <p:txBody>
          <a:bodyPr anchorCtr="0" anchor="t" bIns="45700" lIns="91425" spcFirstLastPara="1" rIns="91425" wrap="square" tIns="45700">
            <a:normAutofit fontScale="85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Interacción de Fotones </a:t>
            </a:r>
            <a:endParaRPr/>
          </a:p>
        </p:txBody>
      </p:sp>
      <p:sp>
        <p:nvSpPr>
          <p:cNvPr id="182" name="Google Shape;182;p6"/>
          <p:cNvSpPr txBox="1"/>
          <p:nvPr/>
        </p:nvSpPr>
        <p:spPr>
          <a:xfrm>
            <a:off x="3199010" y="4808201"/>
            <a:ext cx="2464943" cy="338336"/>
          </a:xfrm>
          <a:prstGeom prst="rect">
            <a:avLst/>
          </a:prstGeom>
          <a:solidFill>
            <a:srgbClr val="2860A4"/>
          </a:solidFill>
          <a:ln>
            <a:noFill/>
          </a:ln>
        </p:spPr>
        <p:txBody>
          <a:bodyPr anchorCtr="0" anchor="t" bIns="45700" lIns="91425" spcFirstLastPara="1" rIns="91425" wrap="square" tIns="45700">
            <a:normAutofit fontScale="85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Ionización </a:t>
            </a:r>
            <a:endParaRPr/>
          </a:p>
        </p:txBody>
      </p:sp>
      <p:sp>
        <p:nvSpPr>
          <p:cNvPr id="183" name="Google Shape;183;p6"/>
          <p:cNvSpPr txBox="1"/>
          <p:nvPr/>
        </p:nvSpPr>
        <p:spPr>
          <a:xfrm>
            <a:off x="3023212" y="5447904"/>
            <a:ext cx="2640741" cy="296401"/>
          </a:xfrm>
          <a:prstGeom prst="rect">
            <a:avLst/>
          </a:prstGeom>
          <a:solidFill>
            <a:srgbClr val="2860A4"/>
          </a:solidFill>
          <a:ln>
            <a:noFill/>
          </a:ln>
        </p:spPr>
        <p:txBody>
          <a:bodyPr anchorCtr="0" anchor="t" bIns="45700" lIns="91425" spcFirstLastPara="1" rIns="91425" wrap="square" tIns="45700">
            <a:normAutofit fontScale="70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Excitación </a:t>
            </a:r>
            <a:endParaRPr/>
          </a:p>
        </p:txBody>
      </p:sp>
      <p:sp>
        <p:nvSpPr>
          <p:cNvPr id="184" name="Google Shape;184;p6"/>
          <p:cNvSpPr txBox="1"/>
          <p:nvPr/>
        </p:nvSpPr>
        <p:spPr>
          <a:xfrm>
            <a:off x="2850640" y="6187010"/>
            <a:ext cx="2813312" cy="290808"/>
          </a:xfrm>
          <a:prstGeom prst="rect">
            <a:avLst/>
          </a:prstGeom>
          <a:solidFill>
            <a:srgbClr val="2860A4"/>
          </a:solidFill>
          <a:ln>
            <a:noFill/>
          </a:ln>
        </p:spPr>
        <p:txBody>
          <a:bodyPr anchorCtr="0" anchor="t" bIns="45700" lIns="91425" spcFirstLastPara="1" rIns="91425" wrap="square" tIns="45700">
            <a:normAutofit fontScale="70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Perdidas Radiativas</a:t>
            </a:r>
            <a:endParaRPr sz="2200">
              <a:solidFill>
                <a:schemeClr val="lt1"/>
              </a:solidFill>
              <a:latin typeface="Gill Sans"/>
              <a:ea typeface="Gill Sans"/>
              <a:cs typeface="Gill Sans"/>
              <a:sym typeface="Gill Sans"/>
            </a:endParaRPr>
          </a:p>
        </p:txBody>
      </p:sp>
      <p:sp>
        <p:nvSpPr>
          <p:cNvPr id="185" name="Google Shape;185;p6"/>
          <p:cNvSpPr/>
          <p:nvPr/>
        </p:nvSpPr>
        <p:spPr>
          <a:xfrm flipH="1" rot="10800000">
            <a:off x="2471336" y="4291100"/>
            <a:ext cx="360040" cy="2186719"/>
          </a:xfrm>
          <a:prstGeom prst="bentArrow">
            <a:avLst>
              <a:gd fmla="val 25000" name="adj1"/>
              <a:gd fmla="val 30619" name="adj2"/>
              <a:gd fmla="val 25000" name="adj3"/>
              <a:gd fmla="val 43750" name="adj4"/>
            </a:avLst>
          </a:prstGeom>
          <a:solidFill>
            <a:schemeClr val="lt1"/>
          </a:solidFill>
          <a:ln cap="rnd" cmpd="sng" w="22225">
            <a:solidFill>
              <a:srgbClr val="5947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6" name="Google Shape;186;p6"/>
          <p:cNvSpPr/>
          <p:nvPr/>
        </p:nvSpPr>
        <p:spPr>
          <a:xfrm flipH="1" rot="10800000">
            <a:off x="2693182" y="4278690"/>
            <a:ext cx="314916" cy="1465615"/>
          </a:xfrm>
          <a:prstGeom prst="bentArrow">
            <a:avLst>
              <a:gd fmla="val 25000" name="adj1"/>
              <a:gd fmla="val 30619" name="adj2"/>
              <a:gd fmla="val 25000" name="adj3"/>
              <a:gd fmla="val 43750" name="adj4"/>
            </a:avLst>
          </a:prstGeom>
          <a:solidFill>
            <a:schemeClr val="lt1"/>
          </a:solidFill>
          <a:ln cap="rnd" cmpd="sng" w="22225">
            <a:solidFill>
              <a:srgbClr val="5947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7" name="Google Shape;187;p6"/>
          <p:cNvSpPr/>
          <p:nvPr/>
        </p:nvSpPr>
        <p:spPr>
          <a:xfrm flipH="1" rot="10800000">
            <a:off x="2884093" y="4291099"/>
            <a:ext cx="314916" cy="855438"/>
          </a:xfrm>
          <a:prstGeom prst="bentArrow">
            <a:avLst>
              <a:gd fmla="val 25000" name="adj1"/>
              <a:gd fmla="val 30619" name="adj2"/>
              <a:gd fmla="val 25000" name="adj3"/>
              <a:gd fmla="val 43750" name="adj4"/>
            </a:avLst>
          </a:prstGeom>
          <a:solidFill>
            <a:schemeClr val="lt1"/>
          </a:solidFill>
          <a:ln cap="rnd" cmpd="sng" w="22225">
            <a:solidFill>
              <a:srgbClr val="5947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8" name="Google Shape;188;p6"/>
          <p:cNvSpPr txBox="1"/>
          <p:nvPr/>
        </p:nvSpPr>
        <p:spPr>
          <a:xfrm>
            <a:off x="1775520" y="3501010"/>
            <a:ext cx="1368152" cy="338336"/>
          </a:xfrm>
          <a:prstGeom prst="rect">
            <a:avLst/>
          </a:prstGeom>
          <a:solidFill>
            <a:srgbClr val="2860A4"/>
          </a:solidFill>
          <a:ln>
            <a:noFill/>
          </a:ln>
        </p:spPr>
        <p:txBody>
          <a:bodyPr anchorCtr="0" anchor="t" bIns="45700" lIns="91425" spcFirstLastPara="1" rIns="91425" wrap="square" tIns="45700">
            <a:normAutofit fontScale="85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Cargadas</a:t>
            </a:r>
            <a:endParaRPr/>
          </a:p>
        </p:txBody>
      </p:sp>
      <p:sp>
        <p:nvSpPr>
          <p:cNvPr id="189" name="Google Shape;189;p6"/>
          <p:cNvSpPr txBox="1"/>
          <p:nvPr/>
        </p:nvSpPr>
        <p:spPr>
          <a:xfrm>
            <a:off x="3925897" y="3501010"/>
            <a:ext cx="1368152" cy="338336"/>
          </a:xfrm>
          <a:prstGeom prst="rect">
            <a:avLst/>
          </a:prstGeom>
          <a:solidFill>
            <a:srgbClr val="2860A4"/>
          </a:solidFill>
          <a:ln>
            <a:noFill/>
          </a:ln>
        </p:spPr>
        <p:txBody>
          <a:bodyPr anchorCtr="0" anchor="t" bIns="45700" lIns="91425" spcFirstLastPara="1" rIns="91425" wrap="square" tIns="45700">
            <a:normAutofit fontScale="70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Sin Cargadas</a:t>
            </a:r>
            <a:endParaRPr/>
          </a:p>
        </p:txBody>
      </p:sp>
      <p:sp>
        <p:nvSpPr>
          <p:cNvPr id="190" name="Google Shape;190;p6"/>
          <p:cNvSpPr/>
          <p:nvPr/>
        </p:nvSpPr>
        <p:spPr>
          <a:xfrm rot="5400000">
            <a:off x="3453049" y="2263214"/>
            <a:ext cx="181018" cy="3664723"/>
          </a:xfrm>
          <a:prstGeom prst="rightBracket">
            <a:avLst>
              <a:gd fmla="val 8333" name="adj"/>
            </a:avLst>
          </a:prstGeom>
          <a:noFill/>
          <a:ln cap="rnd" cmpd="sng" w="12700">
            <a:solidFill>
              <a:srgbClr val="7AA4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91" name="Google Shape;191;p6"/>
          <p:cNvSpPr txBox="1"/>
          <p:nvPr/>
        </p:nvSpPr>
        <p:spPr>
          <a:xfrm>
            <a:off x="2174150" y="3878308"/>
            <a:ext cx="280831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400">
                <a:solidFill>
                  <a:schemeClr val="dk1"/>
                </a:solidFill>
                <a:latin typeface="Gill Sans"/>
                <a:ea typeface="Gill Sans"/>
                <a:cs typeface="Gill Sans"/>
                <a:sym typeface="Gill Sans"/>
              </a:rPr>
              <a:t>Pueden generar </a:t>
            </a:r>
            <a:endParaRPr/>
          </a:p>
        </p:txBody>
      </p:sp>
      <p:sp>
        <p:nvSpPr>
          <p:cNvPr id="192" name="Google Shape;192;p6"/>
          <p:cNvSpPr/>
          <p:nvPr/>
        </p:nvSpPr>
        <p:spPr>
          <a:xfrm rot="5400000">
            <a:off x="7731434" y="1724081"/>
            <a:ext cx="181020" cy="3534994"/>
          </a:xfrm>
          <a:prstGeom prst="rightBracket">
            <a:avLst>
              <a:gd fmla="val 8333" name="adj"/>
            </a:avLst>
          </a:prstGeom>
          <a:noFill/>
          <a:ln cap="rnd" cmpd="sng" w="12700">
            <a:solidFill>
              <a:srgbClr val="7AA4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93" name="Google Shape;193;p6"/>
          <p:cNvSpPr/>
          <p:nvPr/>
        </p:nvSpPr>
        <p:spPr>
          <a:xfrm rot="10800000">
            <a:off x="9048617" y="3645027"/>
            <a:ext cx="383850" cy="2186719"/>
          </a:xfrm>
          <a:prstGeom prst="bentArrow">
            <a:avLst>
              <a:gd fmla="val 25000" name="adj1"/>
              <a:gd fmla="val 30619" name="adj2"/>
              <a:gd fmla="val 25000" name="adj3"/>
              <a:gd fmla="val 43750" name="adj4"/>
            </a:avLst>
          </a:prstGeom>
          <a:solidFill>
            <a:schemeClr val="lt1"/>
          </a:solidFill>
          <a:ln cap="rnd" cmpd="sng" w="22225">
            <a:solidFill>
              <a:srgbClr val="2860A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94" name="Google Shape;194;p6"/>
          <p:cNvSpPr/>
          <p:nvPr/>
        </p:nvSpPr>
        <p:spPr>
          <a:xfrm rot="10800000">
            <a:off x="8924025" y="3645027"/>
            <a:ext cx="335742" cy="1465615"/>
          </a:xfrm>
          <a:prstGeom prst="bentArrow">
            <a:avLst>
              <a:gd fmla="val 25000" name="adj1"/>
              <a:gd fmla="val 30619" name="adj2"/>
              <a:gd fmla="val 25000" name="adj3"/>
              <a:gd fmla="val 43750" name="adj4"/>
            </a:avLst>
          </a:prstGeom>
          <a:solidFill>
            <a:schemeClr val="lt1"/>
          </a:solidFill>
          <a:ln cap="rnd" cmpd="sng" w="22225">
            <a:solidFill>
              <a:srgbClr val="2860A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95" name="Google Shape;195;p6"/>
          <p:cNvSpPr/>
          <p:nvPr/>
        </p:nvSpPr>
        <p:spPr>
          <a:xfrm rot="10800000">
            <a:off x="8779419" y="3645026"/>
            <a:ext cx="335742" cy="855438"/>
          </a:xfrm>
          <a:prstGeom prst="bentArrow">
            <a:avLst>
              <a:gd fmla="val 25000" name="adj1"/>
              <a:gd fmla="val 30619" name="adj2"/>
              <a:gd fmla="val 25000" name="adj3"/>
              <a:gd fmla="val 43750" name="adj4"/>
            </a:avLst>
          </a:prstGeom>
          <a:solidFill>
            <a:schemeClr val="lt1"/>
          </a:solidFill>
          <a:ln cap="rnd" cmpd="sng" w="22225">
            <a:solidFill>
              <a:srgbClr val="2860A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96" name="Google Shape;196;p6"/>
          <p:cNvSpPr txBox="1"/>
          <p:nvPr/>
        </p:nvSpPr>
        <p:spPr>
          <a:xfrm>
            <a:off x="6117927" y="4299448"/>
            <a:ext cx="2640741" cy="296401"/>
          </a:xfrm>
          <a:prstGeom prst="rect">
            <a:avLst/>
          </a:prstGeom>
          <a:solidFill>
            <a:srgbClr val="2860A4"/>
          </a:solidFill>
          <a:ln cap="rnd" cmpd="sng" w="12700">
            <a:solidFill>
              <a:srgbClr val="2860A4"/>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Dispersión de Rayleigh</a:t>
            </a:r>
            <a:endParaRPr sz="2200">
              <a:solidFill>
                <a:schemeClr val="lt1"/>
              </a:solidFill>
              <a:latin typeface="Gill Sans"/>
              <a:ea typeface="Gill Sans"/>
              <a:cs typeface="Gill Sans"/>
              <a:sym typeface="Gill Sans"/>
            </a:endParaRPr>
          </a:p>
        </p:txBody>
      </p:sp>
      <p:sp>
        <p:nvSpPr>
          <p:cNvPr id="197" name="Google Shape;197;p6"/>
          <p:cNvSpPr txBox="1"/>
          <p:nvPr/>
        </p:nvSpPr>
        <p:spPr>
          <a:xfrm>
            <a:off x="6119679" y="4884056"/>
            <a:ext cx="2640741" cy="296401"/>
          </a:xfrm>
          <a:prstGeom prst="rect">
            <a:avLst/>
          </a:prstGeom>
          <a:solidFill>
            <a:srgbClr val="2860A4"/>
          </a:solidFill>
          <a:ln cap="rnd" cmpd="sng" w="12700">
            <a:solidFill>
              <a:srgbClr val="2860A4"/>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Dispersión de Comptom </a:t>
            </a:r>
            <a:endParaRPr/>
          </a:p>
        </p:txBody>
      </p:sp>
      <p:sp>
        <p:nvSpPr>
          <p:cNvPr id="198" name="Google Shape;198;p6"/>
          <p:cNvSpPr txBox="1"/>
          <p:nvPr/>
        </p:nvSpPr>
        <p:spPr>
          <a:xfrm>
            <a:off x="6117927" y="5572031"/>
            <a:ext cx="2640741" cy="296401"/>
          </a:xfrm>
          <a:prstGeom prst="rect">
            <a:avLst/>
          </a:prstGeom>
          <a:solidFill>
            <a:srgbClr val="2860A4"/>
          </a:solidFill>
          <a:ln cap="rnd" cmpd="sng" w="12700">
            <a:solidFill>
              <a:srgbClr val="2860A4"/>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Fotoeléctrico</a:t>
            </a:r>
            <a:endParaRPr/>
          </a:p>
        </p:txBody>
      </p:sp>
      <p:sp>
        <p:nvSpPr>
          <p:cNvPr id="199" name="Google Shape;199;p6"/>
          <p:cNvSpPr txBox="1"/>
          <p:nvPr/>
        </p:nvSpPr>
        <p:spPr>
          <a:xfrm>
            <a:off x="6119679" y="6149405"/>
            <a:ext cx="2640741" cy="296401"/>
          </a:xfrm>
          <a:prstGeom prst="rect">
            <a:avLst/>
          </a:prstGeom>
          <a:solidFill>
            <a:srgbClr val="2860A4"/>
          </a:solidFill>
          <a:ln cap="rnd" cmpd="sng" w="12700">
            <a:solidFill>
              <a:srgbClr val="2860A4"/>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0" lvl="0" marL="114300" marR="0" rtl="0" algn="ctr">
              <a:spcBef>
                <a:spcPts val="0"/>
              </a:spcBef>
              <a:spcAft>
                <a:spcPts val="0"/>
              </a:spcAft>
              <a:buClr>
                <a:schemeClr val="accent1"/>
              </a:buClr>
              <a:buSzPct val="100000"/>
              <a:buFont typeface="Arial"/>
              <a:buNone/>
            </a:pPr>
            <a:r>
              <a:rPr lang="es-MX" sz="2200">
                <a:solidFill>
                  <a:schemeClr val="lt1"/>
                </a:solidFill>
                <a:latin typeface="Gill Sans"/>
                <a:ea typeface="Gill Sans"/>
                <a:cs typeface="Gill Sans"/>
                <a:sym typeface="Gill Sans"/>
              </a:rPr>
              <a:t>Producción de Pares</a:t>
            </a:r>
            <a:endParaRPr/>
          </a:p>
        </p:txBody>
      </p:sp>
      <p:sp>
        <p:nvSpPr>
          <p:cNvPr id="200" name="Google Shape;200;p6"/>
          <p:cNvSpPr/>
          <p:nvPr/>
        </p:nvSpPr>
        <p:spPr>
          <a:xfrm rot="10800000">
            <a:off x="9240542" y="3645026"/>
            <a:ext cx="383850" cy="2730964"/>
          </a:xfrm>
          <a:prstGeom prst="bentArrow">
            <a:avLst>
              <a:gd fmla="val 25000" name="adj1"/>
              <a:gd fmla="val 30619" name="adj2"/>
              <a:gd fmla="val 25000" name="adj3"/>
              <a:gd fmla="val 43750" name="adj4"/>
            </a:avLst>
          </a:prstGeom>
          <a:solidFill>
            <a:schemeClr val="lt1"/>
          </a:solidFill>
          <a:ln cap="rnd" cmpd="sng" w="22225">
            <a:solidFill>
              <a:srgbClr val="2860A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01" name="Google Shape;201;p6"/>
          <p:cNvSpPr txBox="1"/>
          <p:nvPr/>
        </p:nvSpPr>
        <p:spPr>
          <a:xfrm>
            <a:off x="6374982" y="3274312"/>
            <a:ext cx="280831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400">
                <a:solidFill>
                  <a:schemeClr val="dk1"/>
                </a:solidFill>
                <a:latin typeface="Gill Sans"/>
                <a:ea typeface="Gill Sans"/>
                <a:cs typeface="Gill Sans"/>
                <a:sym typeface="Gill Sans"/>
              </a:rPr>
              <a:t>Pueden generar </a:t>
            </a:r>
            <a:endParaRPr/>
          </a:p>
        </p:txBody>
      </p:sp>
      <p:pic>
        <p:nvPicPr>
          <p:cNvPr descr="Radproct - home" id="202" name="Google Shape;202;p6"/>
          <p:cNvPicPr preferRelativeResize="0"/>
          <p:nvPr/>
        </p:nvPicPr>
        <p:blipFill rotWithShape="1">
          <a:blip r:embed="rId3">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7"/>
          <p:cNvSpPr txBox="1"/>
          <p:nvPr>
            <p:ph type="title"/>
          </p:nvPr>
        </p:nvSpPr>
        <p:spPr>
          <a:xfrm>
            <a:off x="581192" y="872197"/>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FUENTES DE RADIACIÓN IONIZANTE</a:t>
            </a:r>
            <a:endParaRPr/>
          </a:p>
        </p:txBody>
      </p:sp>
      <p:pic>
        <p:nvPicPr>
          <p:cNvPr descr="https://raisacv.com/wp-content/uploads/2019/10/EDTfslDWsAI-aCo-1-1024x687.jpg" id="209" name="Google Shape;209;p7"/>
          <p:cNvPicPr preferRelativeResize="0"/>
          <p:nvPr/>
        </p:nvPicPr>
        <p:blipFill rotWithShape="1">
          <a:blip r:embed="rId3">
            <a:alphaModFix/>
          </a:blip>
          <a:srcRect b="0" l="0" r="0" t="0"/>
          <a:stretch/>
        </p:blipFill>
        <p:spPr>
          <a:xfrm>
            <a:off x="316548" y="2363598"/>
            <a:ext cx="4424947" cy="3172766"/>
          </a:xfrm>
          <a:prstGeom prst="rect">
            <a:avLst/>
          </a:prstGeom>
          <a:noFill/>
          <a:ln>
            <a:noFill/>
          </a:ln>
        </p:spPr>
      </p:pic>
      <p:pic>
        <p:nvPicPr>
          <p:cNvPr descr="Grupo Cervi" id="210" name="Google Shape;210;p7"/>
          <p:cNvPicPr preferRelativeResize="0"/>
          <p:nvPr/>
        </p:nvPicPr>
        <p:blipFill rotWithShape="1">
          <a:blip r:embed="rId4">
            <a:alphaModFix/>
          </a:blip>
          <a:srcRect b="11144" l="0" r="0" t="9850"/>
          <a:stretch/>
        </p:blipFill>
        <p:spPr>
          <a:xfrm>
            <a:off x="6939954" y="1886215"/>
            <a:ext cx="2072118" cy="1293697"/>
          </a:xfrm>
          <a:prstGeom prst="rect">
            <a:avLst/>
          </a:prstGeom>
          <a:noFill/>
          <a:ln>
            <a:noFill/>
          </a:ln>
        </p:spPr>
      </p:pic>
      <p:sp>
        <p:nvSpPr>
          <p:cNvPr id="211" name="Google Shape;211;p7"/>
          <p:cNvSpPr txBox="1"/>
          <p:nvPr/>
        </p:nvSpPr>
        <p:spPr>
          <a:xfrm>
            <a:off x="7121754" y="2993652"/>
            <a:ext cx="5945114" cy="73863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00438D"/>
              </a:buClr>
              <a:buSzPts val="1800"/>
              <a:buFont typeface="Gill Sans"/>
              <a:buNone/>
            </a:pPr>
            <a:r>
              <a:rPr b="1" lang="es-MX" sz="1800">
                <a:solidFill>
                  <a:srgbClr val="00438D"/>
                </a:solidFill>
                <a:latin typeface="Gill Sans"/>
                <a:ea typeface="Gill Sans"/>
                <a:cs typeface="Gill Sans"/>
                <a:sym typeface="Gill Sans"/>
              </a:rPr>
              <a:t>Radiología</a:t>
            </a:r>
            <a:endParaRPr b="1" sz="1800">
              <a:solidFill>
                <a:srgbClr val="00438D"/>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rPr lang="es-MX" sz="1800">
                <a:solidFill>
                  <a:schemeClr val="dk1"/>
                </a:solidFill>
                <a:latin typeface="Gill Sans"/>
                <a:ea typeface="Gill Sans"/>
                <a:cs typeface="Gill Sans"/>
                <a:sym typeface="Gill Sans"/>
              </a:rPr>
              <a:t>Equipos emisores de RX</a:t>
            </a:r>
            <a:endParaRPr/>
          </a:p>
          <a:p>
            <a:pPr indent="0" lvl="0" marL="0" marR="0" rtl="0" algn="l">
              <a:spcBef>
                <a:spcPts val="0"/>
              </a:spcBef>
              <a:spcAft>
                <a:spcPts val="0"/>
              </a:spcAft>
              <a:buClr>
                <a:schemeClr val="dk1"/>
              </a:buClr>
              <a:buSzPts val="800"/>
              <a:buFont typeface="Gill Sans"/>
              <a:buNone/>
            </a:pPr>
            <a:r>
              <a:rPr lang="es-MX" sz="800">
                <a:solidFill>
                  <a:schemeClr val="dk1"/>
                </a:solidFill>
                <a:latin typeface="Gill Sans"/>
                <a:ea typeface="Gill Sans"/>
                <a:cs typeface="Gill Sans"/>
                <a:sym typeface="Gill Sans"/>
              </a:rPr>
              <a:t>[2] grupocervi.com/2020/09/23/arco-en-c-general-electric-9800/</a:t>
            </a:r>
            <a:endParaRPr sz="800">
              <a:solidFill>
                <a:schemeClr val="dk1"/>
              </a:solidFill>
              <a:latin typeface="Gill Sans"/>
              <a:ea typeface="Gill Sans"/>
              <a:cs typeface="Gill Sans"/>
              <a:sym typeface="Gill Sans"/>
            </a:endParaRPr>
          </a:p>
        </p:txBody>
      </p:sp>
      <p:pic>
        <p:nvPicPr>
          <p:cNvPr id="212" name="Google Shape;212;p7"/>
          <p:cNvPicPr preferRelativeResize="0"/>
          <p:nvPr/>
        </p:nvPicPr>
        <p:blipFill rotWithShape="1">
          <a:blip r:embed="rId5">
            <a:alphaModFix/>
          </a:blip>
          <a:srcRect b="0" l="0" r="0" t="0"/>
          <a:stretch/>
        </p:blipFill>
        <p:spPr>
          <a:xfrm>
            <a:off x="5061168" y="4112559"/>
            <a:ext cx="2581453" cy="1329993"/>
          </a:xfrm>
          <a:prstGeom prst="rect">
            <a:avLst/>
          </a:prstGeom>
          <a:noFill/>
          <a:ln>
            <a:noFill/>
          </a:ln>
        </p:spPr>
      </p:pic>
      <p:sp>
        <p:nvSpPr>
          <p:cNvPr id="213" name="Google Shape;213;p7"/>
          <p:cNvSpPr txBox="1"/>
          <p:nvPr/>
        </p:nvSpPr>
        <p:spPr>
          <a:xfrm>
            <a:off x="4549382" y="5442552"/>
            <a:ext cx="4744396" cy="1169521"/>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00438D"/>
              </a:buClr>
              <a:buSzPts val="1800"/>
              <a:buFont typeface="Gill Sans"/>
              <a:buNone/>
            </a:pPr>
            <a:r>
              <a:rPr b="1" lang="es-MX" sz="1800">
                <a:solidFill>
                  <a:srgbClr val="00438D"/>
                </a:solidFill>
                <a:latin typeface="Gill Sans"/>
                <a:ea typeface="Gill Sans"/>
                <a:cs typeface="Gill Sans"/>
                <a:sym typeface="Gill Sans"/>
              </a:rPr>
              <a:t>Radioterapia</a:t>
            </a:r>
            <a:endParaRPr b="1" sz="1800">
              <a:solidFill>
                <a:srgbClr val="00438D"/>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rPr lang="es-MX" sz="1800">
                <a:solidFill>
                  <a:schemeClr val="dk1"/>
                </a:solidFill>
                <a:latin typeface="Gill Sans"/>
                <a:ea typeface="Gill Sans"/>
                <a:cs typeface="Gill Sans"/>
                <a:sym typeface="Gill Sans"/>
              </a:rPr>
              <a:t>Equipos emisores de RX de alta energía</a:t>
            </a:r>
            <a:endParaRPr/>
          </a:p>
          <a:p>
            <a:pPr indent="0" lvl="0" marL="0" marR="0" rtl="0" algn="l">
              <a:spcBef>
                <a:spcPts val="0"/>
              </a:spcBef>
              <a:spcAft>
                <a:spcPts val="0"/>
              </a:spcAft>
              <a:buNone/>
            </a:pPr>
            <a:r>
              <a:rPr lang="es-MX" sz="1000">
                <a:solidFill>
                  <a:schemeClr val="dk1"/>
                </a:solidFill>
                <a:latin typeface="Gill Sans"/>
                <a:ea typeface="Gill Sans"/>
                <a:cs typeface="Gill Sans"/>
                <a:sym typeface="Gill Sans"/>
              </a:rPr>
              <a:t>[3] https://www.nuevoinforme.com/acelerador-true-beam/</a:t>
            </a:r>
            <a:endParaRPr/>
          </a:p>
          <a:p>
            <a:pPr indent="0" lvl="0" marL="0" marR="0" rtl="0" algn="l">
              <a:spcBef>
                <a:spcPts val="0"/>
              </a:spcBef>
              <a:spcAft>
                <a:spcPts val="0"/>
              </a:spcAft>
              <a:buClr>
                <a:schemeClr val="dk1"/>
              </a:buClr>
              <a:buSzPts val="1800"/>
              <a:buFont typeface="Gill Sans"/>
              <a:buNone/>
            </a:pPr>
            <a:r>
              <a:t/>
            </a:r>
            <a:endParaRPr sz="1800">
              <a:solidFill>
                <a:schemeClr val="dk1"/>
              </a:solidFill>
              <a:latin typeface="Gill Sans"/>
              <a:ea typeface="Gill Sans"/>
              <a:cs typeface="Gill Sans"/>
              <a:sym typeface="Gill Sans"/>
            </a:endParaRPr>
          </a:p>
        </p:txBody>
      </p:sp>
      <p:pic>
        <p:nvPicPr>
          <p:cNvPr descr="Tratamiento de Yodo 131 - Gamma Diagnosticos" id="214" name="Google Shape;214;p7"/>
          <p:cNvPicPr preferRelativeResize="0"/>
          <p:nvPr/>
        </p:nvPicPr>
        <p:blipFill rotWithShape="1">
          <a:blip r:embed="rId6">
            <a:alphaModFix/>
          </a:blip>
          <a:srcRect b="7056" l="16277" r="19831" t="5266"/>
          <a:stretch/>
        </p:blipFill>
        <p:spPr>
          <a:xfrm>
            <a:off x="8812758" y="3922422"/>
            <a:ext cx="1678842" cy="1329993"/>
          </a:xfrm>
          <a:prstGeom prst="rect">
            <a:avLst/>
          </a:prstGeom>
          <a:noFill/>
          <a:ln>
            <a:noFill/>
          </a:ln>
        </p:spPr>
      </p:pic>
      <p:sp>
        <p:nvSpPr>
          <p:cNvPr id="215" name="Google Shape;215;p7"/>
          <p:cNvSpPr txBox="1"/>
          <p:nvPr/>
        </p:nvSpPr>
        <p:spPr>
          <a:xfrm>
            <a:off x="8620645" y="5288664"/>
            <a:ext cx="3571355" cy="132340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00438D"/>
              </a:buClr>
              <a:buSzPts val="1800"/>
              <a:buFont typeface="Gill Sans"/>
              <a:buNone/>
            </a:pPr>
            <a:r>
              <a:rPr b="1" lang="es-MX" sz="1800">
                <a:solidFill>
                  <a:srgbClr val="00438D"/>
                </a:solidFill>
                <a:latin typeface="Gill Sans"/>
                <a:ea typeface="Gill Sans"/>
                <a:cs typeface="Gill Sans"/>
                <a:sym typeface="Gill Sans"/>
              </a:rPr>
              <a:t>Medicina Nuclear</a:t>
            </a:r>
            <a:endParaRPr b="1" sz="1800">
              <a:solidFill>
                <a:srgbClr val="00438D"/>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rPr lang="es-MX" sz="1800">
                <a:solidFill>
                  <a:schemeClr val="dk1"/>
                </a:solidFill>
                <a:latin typeface="Gill Sans"/>
                <a:ea typeface="Gill Sans"/>
                <a:cs typeface="Gill Sans"/>
                <a:sym typeface="Gill Sans"/>
              </a:rPr>
              <a:t>Fuentes abiertas</a:t>
            </a:r>
            <a:endParaRPr sz="1800">
              <a:solidFill>
                <a:schemeClr val="dk1"/>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rPr lang="es-MX" sz="1800">
                <a:solidFill>
                  <a:schemeClr val="dk1"/>
                </a:solidFill>
                <a:latin typeface="Gill Sans"/>
                <a:ea typeface="Gill Sans"/>
                <a:cs typeface="Gill Sans"/>
                <a:sym typeface="Gill Sans"/>
              </a:rPr>
              <a:t>Equipos emisores de RX (CT)</a:t>
            </a:r>
            <a:endParaRPr/>
          </a:p>
          <a:p>
            <a:pPr indent="0" lvl="0" marL="0" marR="0" rtl="0" algn="l">
              <a:spcBef>
                <a:spcPts val="0"/>
              </a:spcBef>
              <a:spcAft>
                <a:spcPts val="0"/>
              </a:spcAft>
              <a:buClr>
                <a:schemeClr val="dk1"/>
              </a:buClr>
              <a:buSzPts val="1000"/>
              <a:buFont typeface="Gill Sans"/>
              <a:buNone/>
            </a:pPr>
            <a:r>
              <a:rPr lang="es-MX" sz="1000">
                <a:solidFill>
                  <a:schemeClr val="dk1"/>
                </a:solidFill>
                <a:latin typeface="Gill Sans"/>
                <a:ea typeface="Gill Sans"/>
                <a:cs typeface="Gill Sans"/>
                <a:sym typeface="Gill Sans"/>
              </a:rPr>
              <a:t>[4] https://www.medicalexpo.es/prod/nuclear-shields/product-126249-915635.html</a:t>
            </a:r>
            <a:endParaRPr sz="1000">
              <a:solidFill>
                <a:schemeClr val="dk1"/>
              </a:solidFill>
              <a:latin typeface="Gill Sans"/>
              <a:ea typeface="Gill Sans"/>
              <a:cs typeface="Gill Sans"/>
              <a:sym typeface="Gill Sans"/>
            </a:endParaRPr>
          </a:p>
        </p:txBody>
      </p:sp>
      <p:sp>
        <p:nvSpPr>
          <p:cNvPr id="216" name="Google Shape;216;p7"/>
          <p:cNvSpPr txBox="1"/>
          <p:nvPr/>
        </p:nvSpPr>
        <p:spPr>
          <a:xfrm>
            <a:off x="-674624" y="5630176"/>
            <a:ext cx="602306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000">
                <a:solidFill>
                  <a:schemeClr val="dk1"/>
                </a:solidFill>
                <a:latin typeface="Gill Sans"/>
                <a:ea typeface="Gill Sans"/>
                <a:cs typeface="Gill Sans"/>
                <a:sym typeface="Gill Sans"/>
              </a:rPr>
              <a:t>[1] https://raisacv.com/de-donde-procede-la-radiacion/</a:t>
            </a:r>
            <a:endParaRPr sz="1000">
              <a:solidFill>
                <a:schemeClr val="dk1"/>
              </a:solidFill>
              <a:latin typeface="Gill Sans"/>
              <a:ea typeface="Gill Sans"/>
              <a:cs typeface="Gill Sans"/>
              <a:sym typeface="Gill Sans"/>
            </a:endParaRPr>
          </a:p>
        </p:txBody>
      </p:sp>
      <p:pic>
        <p:nvPicPr>
          <p:cNvPr descr="Radproct - home" id="217" name="Google Shape;217;p7"/>
          <p:cNvPicPr preferRelativeResize="0"/>
          <p:nvPr/>
        </p:nvPicPr>
        <p:blipFill rotWithShape="1">
          <a:blip r:embed="rId7">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8"/>
          <p:cNvSpPr txBox="1"/>
          <p:nvPr>
            <p:ph type="title"/>
          </p:nvPr>
        </p:nvSpPr>
        <p:spPr>
          <a:xfrm>
            <a:off x="581192" y="872197"/>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lang="es-MX">
                <a:latin typeface="Times New Roman"/>
                <a:ea typeface="Times New Roman"/>
                <a:cs typeface="Times New Roman"/>
                <a:sym typeface="Times New Roman"/>
              </a:rPr>
              <a:t>FUENTES DE RADIACIÓN IONIZANTE</a:t>
            </a:r>
            <a:endParaRPr/>
          </a:p>
        </p:txBody>
      </p:sp>
      <p:sp>
        <p:nvSpPr>
          <p:cNvPr id="224" name="Google Shape;224;p8"/>
          <p:cNvSpPr/>
          <p:nvPr/>
        </p:nvSpPr>
        <p:spPr>
          <a:xfrm>
            <a:off x="132031" y="5436988"/>
            <a:ext cx="3919463"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Times New Roman"/>
                <a:ea typeface="Times New Roman"/>
                <a:cs typeface="Times New Roman"/>
                <a:sym typeface="Times New Roman"/>
              </a:rPr>
              <a:t>La </a:t>
            </a:r>
            <a:r>
              <a:rPr b="1" lang="es-MX" sz="1600">
                <a:solidFill>
                  <a:srgbClr val="FF0000"/>
                </a:solidFill>
                <a:latin typeface="Times New Roman"/>
                <a:ea typeface="Times New Roman"/>
                <a:cs typeface="Times New Roman"/>
                <a:sym typeface="Times New Roman"/>
              </a:rPr>
              <a:t>contaminación externa </a:t>
            </a:r>
            <a:r>
              <a:rPr lang="es-MX" sz="1600">
                <a:solidFill>
                  <a:schemeClr val="dk1"/>
                </a:solidFill>
                <a:latin typeface="Times New Roman"/>
                <a:ea typeface="Times New Roman"/>
                <a:cs typeface="Times New Roman"/>
                <a:sym typeface="Times New Roman"/>
              </a:rPr>
              <a:t>se presenta cuando el material radiactivo se </a:t>
            </a:r>
            <a:r>
              <a:rPr b="1" lang="es-MX" sz="1600">
                <a:solidFill>
                  <a:srgbClr val="FF0000"/>
                </a:solidFill>
                <a:latin typeface="Times New Roman"/>
                <a:ea typeface="Times New Roman"/>
                <a:cs typeface="Times New Roman"/>
                <a:sym typeface="Times New Roman"/>
              </a:rPr>
              <a:t>deposita en la piel de la persona</a:t>
            </a:r>
            <a:endParaRPr/>
          </a:p>
        </p:txBody>
      </p:sp>
      <p:pic>
        <p:nvPicPr>
          <p:cNvPr descr="Resultado de imagen para contaminación interna material radiactivo" id="225" name="Google Shape;225;p8"/>
          <p:cNvPicPr preferRelativeResize="0"/>
          <p:nvPr/>
        </p:nvPicPr>
        <p:blipFill rotWithShape="1">
          <a:blip r:embed="rId3">
            <a:alphaModFix/>
          </a:blip>
          <a:srcRect b="0" l="0" r="58502" t="45496"/>
          <a:stretch/>
        </p:blipFill>
        <p:spPr>
          <a:xfrm>
            <a:off x="4426026" y="4867486"/>
            <a:ext cx="1707141" cy="1400499"/>
          </a:xfrm>
          <a:prstGeom prst="rect">
            <a:avLst/>
          </a:prstGeom>
          <a:noFill/>
          <a:ln>
            <a:noFill/>
          </a:ln>
        </p:spPr>
      </p:pic>
      <p:sp>
        <p:nvSpPr>
          <p:cNvPr id="226" name="Google Shape;226;p8"/>
          <p:cNvSpPr/>
          <p:nvPr/>
        </p:nvSpPr>
        <p:spPr>
          <a:xfrm>
            <a:off x="3950011" y="3147140"/>
            <a:ext cx="596358" cy="3198703"/>
          </a:xfrm>
          <a:prstGeom prst="rightBrace">
            <a:avLst>
              <a:gd fmla="val 8333" name="adj1"/>
              <a:gd fmla="val 50000" name="adj2"/>
            </a:avLst>
          </a:prstGeom>
          <a:noFill/>
          <a:ln cap="rnd" cmpd="sng" w="222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descr="Resultado de imagen para contaminación interna material radiactivo" id="227" name="Google Shape;227;p8"/>
          <p:cNvPicPr preferRelativeResize="0"/>
          <p:nvPr/>
        </p:nvPicPr>
        <p:blipFill rotWithShape="1">
          <a:blip r:embed="rId3">
            <a:alphaModFix/>
          </a:blip>
          <a:srcRect b="50000" l="0" r="58502" t="0"/>
          <a:stretch/>
        </p:blipFill>
        <p:spPr>
          <a:xfrm>
            <a:off x="4261176" y="3115698"/>
            <a:ext cx="1871991" cy="1408818"/>
          </a:xfrm>
          <a:prstGeom prst="rect">
            <a:avLst/>
          </a:prstGeom>
          <a:noFill/>
          <a:ln>
            <a:noFill/>
          </a:ln>
        </p:spPr>
      </p:pic>
      <p:sp>
        <p:nvSpPr>
          <p:cNvPr id="228" name="Google Shape;228;p8"/>
          <p:cNvSpPr/>
          <p:nvPr/>
        </p:nvSpPr>
        <p:spPr>
          <a:xfrm>
            <a:off x="132031" y="3115698"/>
            <a:ext cx="3919463"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Times New Roman"/>
                <a:ea typeface="Times New Roman"/>
                <a:cs typeface="Times New Roman"/>
                <a:sym typeface="Times New Roman"/>
              </a:rPr>
              <a:t>Una </a:t>
            </a:r>
            <a:r>
              <a:rPr b="1" lang="es-MX" sz="1600">
                <a:solidFill>
                  <a:srgbClr val="00B050"/>
                </a:solidFill>
                <a:latin typeface="Times New Roman"/>
                <a:ea typeface="Times New Roman"/>
                <a:cs typeface="Times New Roman"/>
                <a:sym typeface="Times New Roman"/>
              </a:rPr>
              <a:t>FUENTE RADIACTIVA ABIERTA </a:t>
            </a:r>
            <a:r>
              <a:rPr lang="es-MX" sz="1600">
                <a:solidFill>
                  <a:schemeClr val="dk1"/>
                </a:solidFill>
                <a:latin typeface="Times New Roman"/>
                <a:ea typeface="Times New Roman"/>
                <a:cs typeface="Times New Roman"/>
                <a:sym typeface="Times New Roman"/>
              </a:rPr>
              <a:t>es aquella en la que el material radiactivo puede salir del recipiente y entrar en contacto con la persona, en este caso, el individuo está expuesto a la radiación que emite la fuente y además a una contaminación tanto </a:t>
            </a:r>
            <a:r>
              <a:rPr b="1" lang="es-MX" sz="1600">
                <a:solidFill>
                  <a:srgbClr val="00B050"/>
                </a:solidFill>
                <a:latin typeface="Times New Roman"/>
                <a:ea typeface="Times New Roman"/>
                <a:cs typeface="Times New Roman"/>
                <a:sym typeface="Times New Roman"/>
              </a:rPr>
              <a:t>externa</a:t>
            </a:r>
            <a:r>
              <a:rPr lang="es-MX" sz="1600">
                <a:solidFill>
                  <a:schemeClr val="dk1"/>
                </a:solidFill>
                <a:latin typeface="Times New Roman"/>
                <a:ea typeface="Times New Roman"/>
                <a:cs typeface="Times New Roman"/>
                <a:sym typeface="Times New Roman"/>
              </a:rPr>
              <a:t>, como </a:t>
            </a:r>
            <a:r>
              <a:rPr b="1" lang="es-MX" sz="1600">
                <a:solidFill>
                  <a:srgbClr val="00B050"/>
                </a:solidFill>
                <a:latin typeface="Times New Roman"/>
                <a:ea typeface="Times New Roman"/>
                <a:cs typeface="Times New Roman"/>
                <a:sym typeface="Times New Roman"/>
              </a:rPr>
              <a:t>interna</a:t>
            </a:r>
            <a:r>
              <a:rPr lang="es-MX" sz="1600">
                <a:solidFill>
                  <a:schemeClr val="dk1"/>
                </a:solidFill>
                <a:latin typeface="Times New Roman"/>
                <a:ea typeface="Times New Roman"/>
                <a:cs typeface="Times New Roman"/>
                <a:sym typeface="Times New Roman"/>
              </a:rPr>
              <a:t>. </a:t>
            </a:r>
            <a:endParaRPr/>
          </a:p>
        </p:txBody>
      </p:sp>
      <p:sp>
        <p:nvSpPr>
          <p:cNvPr id="229" name="Google Shape;229;p8"/>
          <p:cNvSpPr txBox="1"/>
          <p:nvPr/>
        </p:nvSpPr>
        <p:spPr>
          <a:xfrm>
            <a:off x="627460" y="1877894"/>
            <a:ext cx="5027752" cy="5288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34508D"/>
              </a:buClr>
              <a:buSzPts val="2400"/>
              <a:buFont typeface="Times New Roman"/>
              <a:buNone/>
            </a:pPr>
            <a:r>
              <a:rPr b="1" lang="es-MX" sz="2400">
                <a:solidFill>
                  <a:srgbClr val="34508D"/>
                </a:solidFill>
                <a:latin typeface="Times New Roman"/>
                <a:ea typeface="Times New Roman"/>
                <a:cs typeface="Times New Roman"/>
                <a:sym typeface="Times New Roman"/>
              </a:rPr>
              <a:t>Irradiación externa y contaminación externa: fuentes no selladas</a:t>
            </a:r>
            <a:endParaRPr/>
          </a:p>
        </p:txBody>
      </p:sp>
      <p:sp>
        <p:nvSpPr>
          <p:cNvPr id="230" name="Google Shape;230;p8"/>
          <p:cNvSpPr txBox="1"/>
          <p:nvPr/>
        </p:nvSpPr>
        <p:spPr>
          <a:xfrm>
            <a:off x="7011847" y="1916159"/>
            <a:ext cx="5027752" cy="5288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34508D"/>
              </a:buClr>
              <a:buSzPts val="2400"/>
              <a:buFont typeface="Times New Roman"/>
              <a:buNone/>
            </a:pPr>
            <a:r>
              <a:rPr b="1" lang="es-MX" sz="2400">
                <a:solidFill>
                  <a:srgbClr val="34508D"/>
                </a:solidFill>
                <a:latin typeface="Times New Roman"/>
                <a:ea typeface="Times New Roman"/>
                <a:cs typeface="Times New Roman"/>
                <a:sym typeface="Times New Roman"/>
              </a:rPr>
              <a:t>Irradiación externa y contaminación interna: fuentes no selladas</a:t>
            </a:r>
            <a:endParaRPr/>
          </a:p>
        </p:txBody>
      </p:sp>
      <p:cxnSp>
        <p:nvCxnSpPr>
          <p:cNvPr id="231" name="Google Shape;231;p8"/>
          <p:cNvCxnSpPr/>
          <p:nvPr/>
        </p:nvCxnSpPr>
        <p:spPr>
          <a:xfrm>
            <a:off x="6274522" y="1821976"/>
            <a:ext cx="0" cy="5036024"/>
          </a:xfrm>
          <a:prstGeom prst="straightConnector1">
            <a:avLst/>
          </a:prstGeom>
          <a:noFill/>
          <a:ln cap="flat" cmpd="sng" w="57150">
            <a:solidFill>
              <a:srgbClr val="548BB7"/>
            </a:solidFill>
            <a:prstDash val="solid"/>
            <a:round/>
            <a:headEnd len="sm" w="sm" type="none"/>
            <a:tailEnd len="sm" w="sm" type="none"/>
          </a:ln>
        </p:spPr>
      </p:cxnSp>
      <p:pic>
        <p:nvPicPr>
          <p:cNvPr descr="Resultado de imagen para contaminación interna material radiactivo" id="232" name="Google Shape;232;p8"/>
          <p:cNvPicPr preferRelativeResize="0"/>
          <p:nvPr/>
        </p:nvPicPr>
        <p:blipFill rotWithShape="1">
          <a:blip r:embed="rId3">
            <a:alphaModFix/>
          </a:blip>
          <a:srcRect b="6640" l="41972" r="1915" t="20081"/>
          <a:stretch/>
        </p:blipFill>
        <p:spPr>
          <a:xfrm>
            <a:off x="7574864" y="2868229"/>
            <a:ext cx="3383867" cy="2337299"/>
          </a:xfrm>
          <a:prstGeom prst="rect">
            <a:avLst/>
          </a:prstGeom>
          <a:noFill/>
          <a:ln>
            <a:noFill/>
          </a:ln>
        </p:spPr>
      </p:pic>
      <p:sp>
        <p:nvSpPr>
          <p:cNvPr id="233" name="Google Shape;233;p8"/>
          <p:cNvSpPr/>
          <p:nvPr/>
        </p:nvSpPr>
        <p:spPr>
          <a:xfrm>
            <a:off x="6346492" y="5006066"/>
            <a:ext cx="2516154"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Times New Roman"/>
                <a:ea typeface="Times New Roman"/>
                <a:cs typeface="Times New Roman"/>
                <a:sym typeface="Times New Roman"/>
              </a:rPr>
              <a:t>La </a:t>
            </a:r>
            <a:r>
              <a:rPr b="1" lang="es-MX" sz="1600">
                <a:solidFill>
                  <a:schemeClr val="dk1"/>
                </a:solidFill>
                <a:latin typeface="Times New Roman"/>
                <a:ea typeface="Times New Roman"/>
                <a:cs typeface="Times New Roman"/>
                <a:sym typeface="Times New Roman"/>
              </a:rPr>
              <a:t>contaminación interna </a:t>
            </a:r>
            <a:r>
              <a:rPr lang="es-MX" sz="1600">
                <a:solidFill>
                  <a:schemeClr val="dk1"/>
                </a:solidFill>
                <a:latin typeface="Times New Roman"/>
                <a:ea typeface="Times New Roman"/>
                <a:cs typeface="Times New Roman"/>
                <a:sym typeface="Times New Roman"/>
              </a:rPr>
              <a:t>ocurre cuando el material radiactivo ingresa al organismo por </a:t>
            </a:r>
            <a:r>
              <a:rPr b="1" lang="es-MX" sz="1600">
                <a:solidFill>
                  <a:srgbClr val="7030A0"/>
                </a:solidFill>
                <a:latin typeface="Times New Roman"/>
                <a:ea typeface="Times New Roman"/>
                <a:cs typeface="Times New Roman"/>
                <a:sym typeface="Times New Roman"/>
              </a:rPr>
              <a:t>ingestión, inhalación </a:t>
            </a:r>
            <a:r>
              <a:rPr lang="es-MX" sz="1600">
                <a:solidFill>
                  <a:schemeClr val="dk1"/>
                </a:solidFill>
                <a:latin typeface="Times New Roman"/>
                <a:ea typeface="Times New Roman"/>
                <a:cs typeface="Times New Roman"/>
                <a:sym typeface="Times New Roman"/>
              </a:rPr>
              <a:t>por </a:t>
            </a:r>
            <a:r>
              <a:rPr b="1" lang="es-MX" sz="1600">
                <a:solidFill>
                  <a:srgbClr val="7030A0"/>
                </a:solidFill>
                <a:latin typeface="Times New Roman"/>
                <a:ea typeface="Times New Roman"/>
                <a:cs typeface="Times New Roman"/>
                <a:sym typeface="Times New Roman"/>
              </a:rPr>
              <a:t>absorción</a:t>
            </a:r>
            <a:r>
              <a:rPr lang="es-MX" sz="1600">
                <a:solidFill>
                  <a:schemeClr val="dk1"/>
                </a:solidFill>
                <a:latin typeface="Times New Roman"/>
                <a:ea typeface="Times New Roman"/>
                <a:cs typeface="Times New Roman"/>
                <a:sym typeface="Times New Roman"/>
              </a:rPr>
              <a:t> a través de la piel o a través de algún corte o herida</a:t>
            </a:r>
            <a:endParaRPr/>
          </a:p>
        </p:txBody>
      </p:sp>
      <p:sp>
        <p:nvSpPr>
          <p:cNvPr id="234" name="Google Shape;234;p8"/>
          <p:cNvSpPr/>
          <p:nvPr/>
        </p:nvSpPr>
        <p:spPr>
          <a:xfrm>
            <a:off x="9266797" y="5852486"/>
            <a:ext cx="2794782" cy="830997"/>
          </a:xfrm>
          <a:prstGeom prst="rect">
            <a:avLst/>
          </a:prstGeom>
          <a:solidFill>
            <a:schemeClr val="lt1"/>
          </a:solidFill>
          <a:ln cap="rnd" cmpd="sng" w="222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600">
                <a:solidFill>
                  <a:schemeClr val="dk1"/>
                </a:solidFill>
                <a:latin typeface="Times New Roman"/>
                <a:ea typeface="Times New Roman"/>
                <a:cs typeface="Times New Roman"/>
                <a:sym typeface="Times New Roman"/>
              </a:rPr>
              <a:t>Las fuentes abiertas provocan ambos riesgos: Contaminación e Irradiación Externa.</a:t>
            </a:r>
            <a:endParaRPr/>
          </a:p>
        </p:txBody>
      </p:sp>
      <p:pic>
        <p:nvPicPr>
          <p:cNvPr descr="Radproct - home" id="235" name="Google Shape;235;p8"/>
          <p:cNvPicPr preferRelativeResize="0"/>
          <p:nvPr/>
        </p:nvPicPr>
        <p:blipFill rotWithShape="1">
          <a:blip r:embed="rId4">
            <a:alphaModFix/>
          </a:blip>
          <a:srcRect b="0" l="0" r="0" t="0"/>
          <a:stretch/>
        </p:blipFill>
        <p:spPr>
          <a:xfrm>
            <a:off x="9664505" y="702156"/>
            <a:ext cx="1842868" cy="10258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9"/>
          <p:cNvSpPr txBox="1"/>
          <p:nvPr>
            <p:ph type="title"/>
          </p:nvPr>
        </p:nvSpPr>
        <p:spPr>
          <a:xfrm>
            <a:off x="581192" y="872197"/>
            <a:ext cx="11029616" cy="62071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Times New Roman"/>
              <a:buNone/>
            </a:pPr>
            <a:r>
              <a:rPr b="1" i="0" lang="es-MX" sz="2800">
                <a:latin typeface="Times New Roman"/>
                <a:ea typeface="Times New Roman"/>
                <a:cs typeface="Times New Roman"/>
                <a:sym typeface="Times New Roman"/>
              </a:rPr>
              <a:t>RIESGOS SEGÚN EL TIPO DE FUENTE</a:t>
            </a:r>
            <a:endParaRPr/>
          </a:p>
        </p:txBody>
      </p:sp>
      <p:sp>
        <p:nvSpPr>
          <p:cNvPr id="242" name="Google Shape;242;p9"/>
          <p:cNvSpPr txBox="1"/>
          <p:nvPr/>
        </p:nvSpPr>
        <p:spPr>
          <a:xfrm>
            <a:off x="4290996" y="1823817"/>
            <a:ext cx="44635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3600">
                <a:solidFill>
                  <a:srgbClr val="002060"/>
                </a:solidFill>
                <a:latin typeface="Gill Sans"/>
                <a:ea typeface="Gill Sans"/>
                <a:cs typeface="Gill Sans"/>
                <a:sym typeface="Gill Sans"/>
              </a:rPr>
              <a:t>¿ Qué es el riesgo?</a:t>
            </a:r>
            <a:endParaRPr b="1" sz="3600">
              <a:solidFill>
                <a:srgbClr val="002060"/>
              </a:solidFill>
              <a:latin typeface="Gill Sans"/>
              <a:ea typeface="Gill Sans"/>
              <a:cs typeface="Gill Sans"/>
              <a:sym typeface="Gill Sans"/>
            </a:endParaRPr>
          </a:p>
        </p:txBody>
      </p:sp>
      <p:sp>
        <p:nvSpPr>
          <p:cNvPr id="243" name="Google Shape;243;p9"/>
          <p:cNvSpPr txBox="1"/>
          <p:nvPr/>
        </p:nvSpPr>
        <p:spPr>
          <a:xfrm>
            <a:off x="1402037" y="2306863"/>
            <a:ext cx="100454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MX" sz="2400">
                <a:solidFill>
                  <a:srgbClr val="000000"/>
                </a:solidFill>
                <a:latin typeface="Arial"/>
                <a:ea typeface="Arial"/>
                <a:cs typeface="Arial"/>
                <a:sym typeface="Arial"/>
              </a:rPr>
              <a:t>El riesgo es la probabilidad de la ocurrencia de un evento y sus consecuencias.</a:t>
            </a:r>
            <a:endParaRPr sz="2400">
              <a:solidFill>
                <a:schemeClr val="dk1"/>
              </a:solidFill>
              <a:latin typeface="Gill Sans"/>
              <a:ea typeface="Gill Sans"/>
              <a:cs typeface="Gill Sans"/>
              <a:sym typeface="Gill Sans"/>
            </a:endParaRPr>
          </a:p>
        </p:txBody>
      </p:sp>
      <p:sp>
        <p:nvSpPr>
          <p:cNvPr id="244" name="Google Shape;244;p9"/>
          <p:cNvSpPr/>
          <p:nvPr/>
        </p:nvSpPr>
        <p:spPr>
          <a:xfrm>
            <a:off x="4889743" y="3334319"/>
            <a:ext cx="2929181" cy="461666"/>
          </a:xfrm>
          <a:prstGeom prst="roundRect">
            <a:avLst>
              <a:gd fmla="val 1666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400">
                <a:solidFill>
                  <a:schemeClr val="dk1"/>
                </a:solidFill>
                <a:latin typeface="Gill Sans"/>
                <a:ea typeface="Gill Sans"/>
                <a:cs typeface="Gill Sans"/>
                <a:sym typeface="Gill Sans"/>
              </a:rPr>
              <a:t>Se mide según </a:t>
            </a:r>
            <a:endParaRPr sz="2400">
              <a:solidFill>
                <a:schemeClr val="dk1"/>
              </a:solidFill>
              <a:latin typeface="Gill Sans"/>
              <a:ea typeface="Gill Sans"/>
              <a:cs typeface="Gill Sans"/>
              <a:sym typeface="Gill Sans"/>
            </a:endParaRPr>
          </a:p>
        </p:txBody>
      </p:sp>
      <p:cxnSp>
        <p:nvCxnSpPr>
          <p:cNvPr id="245" name="Google Shape;245;p9"/>
          <p:cNvCxnSpPr/>
          <p:nvPr/>
        </p:nvCxnSpPr>
        <p:spPr>
          <a:xfrm rot="10800000">
            <a:off x="3054007" y="3565152"/>
            <a:ext cx="1749677" cy="0"/>
          </a:xfrm>
          <a:prstGeom prst="straightConnector1">
            <a:avLst/>
          </a:prstGeom>
          <a:noFill/>
          <a:ln cap="flat" cmpd="sng" w="57150">
            <a:solidFill>
              <a:srgbClr val="7AA4C7"/>
            </a:solidFill>
            <a:prstDash val="solid"/>
            <a:round/>
            <a:headEnd len="sm" w="sm" type="none"/>
            <a:tailEnd len="med" w="med" type="triangle"/>
          </a:ln>
        </p:spPr>
      </p:cxnSp>
      <p:cxnSp>
        <p:nvCxnSpPr>
          <p:cNvPr id="246" name="Google Shape;246;p9"/>
          <p:cNvCxnSpPr/>
          <p:nvPr/>
        </p:nvCxnSpPr>
        <p:spPr>
          <a:xfrm>
            <a:off x="7840696" y="3547073"/>
            <a:ext cx="1603621" cy="0"/>
          </a:xfrm>
          <a:prstGeom prst="straightConnector1">
            <a:avLst/>
          </a:prstGeom>
          <a:noFill/>
          <a:ln cap="flat" cmpd="sng" w="57150">
            <a:solidFill>
              <a:srgbClr val="7AA4C7"/>
            </a:solidFill>
            <a:prstDash val="solid"/>
            <a:round/>
            <a:headEnd len="sm" w="sm" type="none"/>
            <a:tailEnd len="med" w="med" type="triangle"/>
          </a:ln>
        </p:spPr>
      </p:cxnSp>
      <p:pic>
        <p:nvPicPr>
          <p:cNvPr id="247" name="Google Shape;247;p9"/>
          <p:cNvPicPr preferRelativeResize="0"/>
          <p:nvPr/>
        </p:nvPicPr>
        <p:blipFill rotWithShape="1">
          <a:blip r:embed="rId3">
            <a:alphaModFix/>
          </a:blip>
          <a:srcRect b="0" l="0" r="0" t="0"/>
          <a:stretch/>
        </p:blipFill>
        <p:spPr>
          <a:xfrm>
            <a:off x="1116881" y="2735744"/>
            <a:ext cx="1937126" cy="1622657"/>
          </a:xfrm>
          <a:prstGeom prst="rect">
            <a:avLst/>
          </a:prstGeom>
          <a:noFill/>
          <a:ln>
            <a:noFill/>
          </a:ln>
        </p:spPr>
      </p:pic>
      <p:pic>
        <p:nvPicPr>
          <p:cNvPr id="248" name="Google Shape;248;p9"/>
          <p:cNvPicPr preferRelativeResize="0"/>
          <p:nvPr/>
        </p:nvPicPr>
        <p:blipFill rotWithShape="1">
          <a:blip r:embed="rId4">
            <a:alphaModFix/>
          </a:blip>
          <a:srcRect b="0" l="0" r="0" t="0"/>
          <a:stretch/>
        </p:blipFill>
        <p:spPr>
          <a:xfrm>
            <a:off x="9466089" y="2753823"/>
            <a:ext cx="2079405" cy="1622657"/>
          </a:xfrm>
          <a:prstGeom prst="rect">
            <a:avLst/>
          </a:prstGeom>
          <a:noFill/>
          <a:ln>
            <a:noFill/>
          </a:ln>
        </p:spPr>
      </p:pic>
      <p:sp>
        <p:nvSpPr>
          <p:cNvPr id="249" name="Google Shape;249;p9"/>
          <p:cNvSpPr txBox="1"/>
          <p:nvPr/>
        </p:nvSpPr>
        <p:spPr>
          <a:xfrm>
            <a:off x="748756" y="4404334"/>
            <a:ext cx="469598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rgbClr val="B85B22"/>
                </a:solidFill>
                <a:latin typeface="Gill Sans"/>
                <a:ea typeface="Gill Sans"/>
                <a:cs typeface="Gill Sans"/>
                <a:sym typeface="Gill Sans"/>
              </a:rPr>
              <a:t>TIPOS DE RIESGO:</a:t>
            </a:r>
            <a:endParaRPr/>
          </a:p>
          <a:p>
            <a:pPr indent="-342900" lvl="0" marL="342900" marR="0" rtl="0" algn="l">
              <a:spcBef>
                <a:spcPts val="0"/>
              </a:spcBef>
              <a:spcAft>
                <a:spcPts val="0"/>
              </a:spcAft>
              <a:buClr>
                <a:schemeClr val="dk1"/>
              </a:buClr>
              <a:buSzPts val="2000"/>
              <a:buFont typeface="Arial"/>
              <a:buChar char="•"/>
            </a:pPr>
            <a:r>
              <a:rPr b="1" lang="es-MX" sz="2000">
                <a:solidFill>
                  <a:schemeClr val="dk1"/>
                </a:solidFill>
                <a:latin typeface="Gill Sans"/>
                <a:ea typeface="Gill Sans"/>
                <a:cs typeface="Gill Sans"/>
                <a:sym typeface="Gill Sans"/>
              </a:rPr>
              <a:t>Riesgos químicos</a:t>
            </a:r>
            <a:endParaRPr/>
          </a:p>
          <a:p>
            <a:pPr indent="-342900" lvl="0" marL="342900" marR="0" rtl="0" algn="l">
              <a:spcBef>
                <a:spcPts val="0"/>
              </a:spcBef>
              <a:spcAft>
                <a:spcPts val="0"/>
              </a:spcAft>
              <a:buClr>
                <a:schemeClr val="dk1"/>
              </a:buClr>
              <a:buSzPts val="2000"/>
              <a:buFont typeface="Arial"/>
              <a:buChar char="•"/>
            </a:pPr>
            <a:r>
              <a:rPr b="1" lang="es-MX" sz="2000">
                <a:solidFill>
                  <a:schemeClr val="dk1"/>
                </a:solidFill>
                <a:latin typeface="Gill Sans"/>
                <a:ea typeface="Gill Sans"/>
                <a:cs typeface="Gill Sans"/>
                <a:sym typeface="Gill Sans"/>
              </a:rPr>
              <a:t>Riesgos ergonómicos</a:t>
            </a:r>
            <a:endParaRPr/>
          </a:p>
          <a:p>
            <a:pPr indent="-342900" lvl="0" marL="342900" marR="0" rtl="0" algn="l">
              <a:spcBef>
                <a:spcPts val="0"/>
              </a:spcBef>
              <a:spcAft>
                <a:spcPts val="0"/>
              </a:spcAft>
              <a:buClr>
                <a:schemeClr val="dk1"/>
              </a:buClr>
              <a:buSzPts val="2000"/>
              <a:buFont typeface="Arial"/>
              <a:buChar char="•"/>
            </a:pPr>
            <a:r>
              <a:rPr b="1" lang="es-MX" sz="2000">
                <a:solidFill>
                  <a:schemeClr val="dk1"/>
                </a:solidFill>
                <a:latin typeface="Gill Sans"/>
                <a:ea typeface="Gill Sans"/>
                <a:cs typeface="Gill Sans"/>
                <a:sym typeface="Gill Sans"/>
              </a:rPr>
              <a:t>Riesgos Psicosociales</a:t>
            </a:r>
            <a:endParaRPr/>
          </a:p>
          <a:p>
            <a:pPr indent="-342900" lvl="0" marL="342900" marR="0" rtl="0" algn="l">
              <a:spcBef>
                <a:spcPts val="0"/>
              </a:spcBef>
              <a:spcAft>
                <a:spcPts val="0"/>
              </a:spcAft>
              <a:buClr>
                <a:schemeClr val="dk1"/>
              </a:buClr>
              <a:buSzPts val="2000"/>
              <a:buFont typeface="Arial"/>
              <a:buChar char="•"/>
            </a:pPr>
            <a:r>
              <a:rPr b="1" lang="es-MX" sz="2000">
                <a:solidFill>
                  <a:schemeClr val="dk1"/>
                </a:solidFill>
                <a:latin typeface="Gill Sans"/>
                <a:ea typeface="Gill Sans"/>
                <a:cs typeface="Gill Sans"/>
                <a:sym typeface="Gill Sans"/>
              </a:rPr>
              <a:t>Riesgos biológicos</a:t>
            </a:r>
            <a:endParaRPr/>
          </a:p>
          <a:p>
            <a:pPr indent="-342900" lvl="0" marL="342900" marR="0" rtl="0" algn="l">
              <a:spcBef>
                <a:spcPts val="0"/>
              </a:spcBef>
              <a:spcAft>
                <a:spcPts val="0"/>
              </a:spcAft>
              <a:buClr>
                <a:schemeClr val="dk1"/>
              </a:buClr>
              <a:buSzPts val="2000"/>
              <a:buFont typeface="Arial"/>
              <a:buChar char="•"/>
            </a:pPr>
            <a:r>
              <a:rPr b="1" lang="es-MX" sz="2000">
                <a:solidFill>
                  <a:schemeClr val="dk1"/>
                </a:solidFill>
                <a:latin typeface="Gill Sans"/>
                <a:ea typeface="Gill Sans"/>
                <a:cs typeface="Gill Sans"/>
                <a:sym typeface="Gill Sans"/>
              </a:rPr>
              <a:t>Riesgos mecánicos</a:t>
            </a:r>
            <a:endParaRPr/>
          </a:p>
          <a:p>
            <a:pPr indent="-342900" lvl="0" marL="342900" marR="0" rtl="0" algn="l">
              <a:spcBef>
                <a:spcPts val="0"/>
              </a:spcBef>
              <a:spcAft>
                <a:spcPts val="0"/>
              </a:spcAft>
              <a:buClr>
                <a:srgbClr val="00B050"/>
              </a:buClr>
              <a:buSzPts val="2400"/>
              <a:buFont typeface="Arial"/>
              <a:buChar char="•"/>
            </a:pPr>
            <a:r>
              <a:rPr b="1" lang="es-MX" sz="2400">
                <a:solidFill>
                  <a:srgbClr val="00B050"/>
                </a:solidFill>
                <a:latin typeface="Gill Sans"/>
                <a:ea typeface="Gill Sans"/>
                <a:cs typeface="Gill Sans"/>
                <a:sym typeface="Gill Sans"/>
              </a:rPr>
              <a:t>Riesgos Físicos</a:t>
            </a:r>
            <a:endParaRPr/>
          </a:p>
        </p:txBody>
      </p:sp>
      <p:cxnSp>
        <p:nvCxnSpPr>
          <p:cNvPr id="250" name="Google Shape;250;p9"/>
          <p:cNvCxnSpPr/>
          <p:nvPr/>
        </p:nvCxnSpPr>
        <p:spPr>
          <a:xfrm flipH="1" rot="10800000">
            <a:off x="3519734" y="5238269"/>
            <a:ext cx="1488000" cy="1219200"/>
          </a:xfrm>
          <a:prstGeom prst="bentConnector3">
            <a:avLst>
              <a:gd fmla="val 50000" name="adj1"/>
            </a:avLst>
          </a:prstGeom>
          <a:noFill/>
          <a:ln cap="flat" cmpd="sng" w="57150">
            <a:solidFill>
              <a:srgbClr val="B85B22"/>
            </a:solidFill>
            <a:prstDash val="solid"/>
            <a:round/>
            <a:headEnd len="sm" w="sm" type="none"/>
            <a:tailEnd len="med" w="med" type="triangle"/>
          </a:ln>
        </p:spPr>
      </p:cxnSp>
      <p:sp>
        <p:nvSpPr>
          <p:cNvPr id="251" name="Google Shape;251;p9"/>
          <p:cNvSpPr/>
          <p:nvPr/>
        </p:nvSpPr>
        <p:spPr>
          <a:xfrm>
            <a:off x="5117192" y="4386255"/>
            <a:ext cx="2925626" cy="461666"/>
          </a:xfrm>
          <a:prstGeom prst="roundRect">
            <a:avLst>
              <a:gd fmla="val 1666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400">
                <a:solidFill>
                  <a:schemeClr val="dk1"/>
                </a:solidFill>
                <a:latin typeface="Gill Sans"/>
                <a:ea typeface="Gill Sans"/>
                <a:cs typeface="Gill Sans"/>
                <a:sym typeface="Gill Sans"/>
              </a:rPr>
              <a:t>Radiológicos</a:t>
            </a:r>
            <a:endParaRPr b="1" sz="2400">
              <a:solidFill>
                <a:schemeClr val="dk1"/>
              </a:solidFill>
              <a:latin typeface="Gill Sans"/>
              <a:ea typeface="Gill Sans"/>
              <a:cs typeface="Gill Sans"/>
              <a:sym typeface="Gill Sans"/>
            </a:endParaRPr>
          </a:p>
        </p:txBody>
      </p:sp>
      <p:sp>
        <p:nvSpPr>
          <p:cNvPr id="252" name="Google Shape;252;p9"/>
          <p:cNvSpPr txBox="1"/>
          <p:nvPr/>
        </p:nvSpPr>
        <p:spPr>
          <a:xfrm>
            <a:off x="8256995" y="4544853"/>
            <a:ext cx="3529896" cy="73863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00438D"/>
              </a:buClr>
              <a:buSzPts val="1800"/>
              <a:buFont typeface="Gill Sans"/>
              <a:buNone/>
            </a:pPr>
            <a:r>
              <a:rPr b="1" lang="es-MX" sz="1800">
                <a:solidFill>
                  <a:srgbClr val="00438D"/>
                </a:solidFill>
                <a:latin typeface="Gill Sans"/>
                <a:ea typeface="Gill Sans"/>
                <a:cs typeface="Gill Sans"/>
                <a:sym typeface="Gill Sans"/>
              </a:rPr>
              <a:t>Radiología</a:t>
            </a:r>
            <a:endParaRPr b="1" sz="1800">
              <a:solidFill>
                <a:srgbClr val="00438D"/>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rPr lang="es-MX" sz="1800">
                <a:solidFill>
                  <a:schemeClr val="dk1"/>
                </a:solidFill>
                <a:latin typeface="Gill Sans"/>
                <a:ea typeface="Gill Sans"/>
                <a:cs typeface="Gill Sans"/>
                <a:sym typeface="Gill Sans"/>
              </a:rPr>
              <a:t>Equipos emisores de RX</a:t>
            </a:r>
            <a:endParaRPr sz="1800">
              <a:solidFill>
                <a:schemeClr val="dk1"/>
              </a:solidFill>
              <a:latin typeface="Gill Sans"/>
              <a:ea typeface="Gill Sans"/>
              <a:cs typeface="Gill Sans"/>
              <a:sym typeface="Gill Sans"/>
            </a:endParaRPr>
          </a:p>
        </p:txBody>
      </p:sp>
      <p:sp>
        <p:nvSpPr>
          <p:cNvPr id="253" name="Google Shape;253;p9"/>
          <p:cNvSpPr txBox="1"/>
          <p:nvPr/>
        </p:nvSpPr>
        <p:spPr>
          <a:xfrm>
            <a:off x="8324647" y="5187564"/>
            <a:ext cx="3969088" cy="73863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00438D"/>
              </a:buClr>
              <a:buSzPts val="1800"/>
              <a:buFont typeface="Gill Sans"/>
              <a:buNone/>
            </a:pPr>
            <a:r>
              <a:rPr b="1" lang="es-MX" sz="1800">
                <a:solidFill>
                  <a:srgbClr val="00438D"/>
                </a:solidFill>
                <a:latin typeface="Gill Sans"/>
                <a:ea typeface="Gill Sans"/>
                <a:cs typeface="Gill Sans"/>
                <a:sym typeface="Gill Sans"/>
              </a:rPr>
              <a:t>Radioterapia</a:t>
            </a:r>
            <a:endParaRPr b="1" sz="1800">
              <a:solidFill>
                <a:srgbClr val="00438D"/>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rPr lang="es-MX" sz="1800">
                <a:solidFill>
                  <a:schemeClr val="dk1"/>
                </a:solidFill>
                <a:latin typeface="Gill Sans"/>
                <a:ea typeface="Gill Sans"/>
                <a:cs typeface="Gill Sans"/>
                <a:sym typeface="Gill Sans"/>
              </a:rPr>
              <a:t>Equipos emisores de RX de alta energía</a:t>
            </a:r>
            <a:endParaRPr sz="1800">
              <a:solidFill>
                <a:schemeClr val="dk1"/>
              </a:solidFill>
              <a:latin typeface="Gill Sans"/>
              <a:ea typeface="Gill Sans"/>
              <a:cs typeface="Gill Sans"/>
              <a:sym typeface="Gill Sans"/>
            </a:endParaRPr>
          </a:p>
        </p:txBody>
      </p:sp>
      <p:sp>
        <p:nvSpPr>
          <p:cNvPr id="254" name="Google Shape;254;p9"/>
          <p:cNvSpPr txBox="1"/>
          <p:nvPr/>
        </p:nvSpPr>
        <p:spPr>
          <a:xfrm>
            <a:off x="8362960" y="5822922"/>
            <a:ext cx="5561827" cy="101563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00438D"/>
              </a:buClr>
              <a:buSzPts val="1800"/>
              <a:buFont typeface="Gill Sans"/>
              <a:buNone/>
            </a:pPr>
            <a:r>
              <a:rPr b="1" lang="es-MX" sz="1800">
                <a:solidFill>
                  <a:srgbClr val="00438D"/>
                </a:solidFill>
                <a:latin typeface="Gill Sans"/>
                <a:ea typeface="Gill Sans"/>
                <a:cs typeface="Gill Sans"/>
                <a:sym typeface="Gill Sans"/>
              </a:rPr>
              <a:t>Medicina Nuclear</a:t>
            </a:r>
            <a:endParaRPr b="1" sz="1800">
              <a:solidFill>
                <a:srgbClr val="00438D"/>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rPr lang="es-MX" sz="1800">
                <a:solidFill>
                  <a:schemeClr val="dk1"/>
                </a:solidFill>
                <a:latin typeface="Gill Sans"/>
                <a:ea typeface="Gill Sans"/>
                <a:cs typeface="Gill Sans"/>
                <a:sym typeface="Gill Sans"/>
              </a:rPr>
              <a:t>Fuentes abiertas</a:t>
            </a:r>
            <a:endParaRPr sz="1800">
              <a:solidFill>
                <a:schemeClr val="dk1"/>
              </a:solidFill>
              <a:latin typeface="Gill Sans"/>
              <a:ea typeface="Gill Sans"/>
              <a:cs typeface="Gill Sans"/>
              <a:sym typeface="Gill Sans"/>
            </a:endParaRPr>
          </a:p>
          <a:p>
            <a:pPr indent="0" lvl="0" marL="0" marR="0" rtl="0" algn="l">
              <a:spcBef>
                <a:spcPts val="0"/>
              </a:spcBef>
              <a:spcAft>
                <a:spcPts val="0"/>
              </a:spcAft>
              <a:buClr>
                <a:schemeClr val="dk1"/>
              </a:buClr>
              <a:buSzPts val="1800"/>
              <a:buFont typeface="Gill Sans"/>
              <a:buNone/>
            </a:pPr>
            <a:r>
              <a:rPr lang="es-MX" sz="1800">
                <a:solidFill>
                  <a:schemeClr val="dk1"/>
                </a:solidFill>
                <a:latin typeface="Gill Sans"/>
                <a:ea typeface="Gill Sans"/>
                <a:cs typeface="Gill Sans"/>
                <a:sym typeface="Gill Sans"/>
              </a:rPr>
              <a:t>Equipos emisores de RX (CT)</a:t>
            </a:r>
            <a:endParaRPr sz="1800">
              <a:solidFill>
                <a:schemeClr val="dk1"/>
              </a:solidFill>
              <a:latin typeface="Gill Sans"/>
              <a:ea typeface="Gill Sans"/>
              <a:cs typeface="Gill Sans"/>
              <a:sym typeface="Gill Sans"/>
            </a:endParaRPr>
          </a:p>
        </p:txBody>
      </p:sp>
      <p:sp>
        <p:nvSpPr>
          <p:cNvPr id="255" name="Google Shape;255;p9"/>
          <p:cNvSpPr/>
          <p:nvPr/>
        </p:nvSpPr>
        <p:spPr>
          <a:xfrm>
            <a:off x="5242125" y="5456269"/>
            <a:ext cx="2379600" cy="461666"/>
          </a:xfrm>
          <a:prstGeom prst="roundRect">
            <a:avLst>
              <a:gd fmla="val 1666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600">
                <a:solidFill>
                  <a:schemeClr val="dk1"/>
                </a:solidFill>
                <a:latin typeface="Gill Sans"/>
                <a:ea typeface="Gill Sans"/>
                <a:cs typeface="Gill Sans"/>
                <a:sym typeface="Gill Sans"/>
              </a:rPr>
              <a:t>Aplicaciones Médicas</a:t>
            </a:r>
            <a:endParaRPr b="1" sz="1600">
              <a:solidFill>
                <a:schemeClr val="dk1"/>
              </a:solidFill>
              <a:latin typeface="Gill Sans"/>
              <a:ea typeface="Gill Sans"/>
              <a:cs typeface="Gill Sans"/>
              <a:sym typeface="Gill Sans"/>
            </a:endParaRPr>
          </a:p>
        </p:txBody>
      </p:sp>
      <p:sp>
        <p:nvSpPr>
          <p:cNvPr id="256" name="Google Shape;256;p9"/>
          <p:cNvSpPr/>
          <p:nvPr/>
        </p:nvSpPr>
        <p:spPr>
          <a:xfrm>
            <a:off x="6335155" y="4855969"/>
            <a:ext cx="211607" cy="527913"/>
          </a:xfrm>
          <a:prstGeom prst="downArrow">
            <a:avLst>
              <a:gd fmla="val 50000" name="adj1"/>
              <a:gd fmla="val 50000" name="adj2"/>
            </a:avLst>
          </a:prstGeom>
          <a:solidFill>
            <a:schemeClr val="accent1"/>
          </a:solidFill>
          <a:ln cap="rnd" cmpd="sng" w="22225">
            <a:solidFill>
              <a:srgbClr val="6C84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7" name="Google Shape;257;p9"/>
          <p:cNvSpPr/>
          <p:nvPr/>
        </p:nvSpPr>
        <p:spPr>
          <a:xfrm>
            <a:off x="8119729" y="4671081"/>
            <a:ext cx="215756" cy="2211179"/>
          </a:xfrm>
          <a:prstGeom prst="leftBrace">
            <a:avLst>
              <a:gd fmla="val 8333" name="adj1"/>
              <a:gd fmla="val 50000" name="adj2"/>
            </a:avLst>
          </a:prstGeom>
          <a:noFill/>
          <a:ln cap="rnd" cmpd="sng" w="12700">
            <a:solidFill>
              <a:srgbClr val="7AA4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Radproct - home" id="258" name="Google Shape;258;p9"/>
          <p:cNvPicPr preferRelativeResize="0"/>
          <p:nvPr/>
        </p:nvPicPr>
        <p:blipFill rotWithShape="1">
          <a:blip r:embed="rId5">
            <a:alphaModFix/>
          </a:blip>
          <a:srcRect b="0" l="0" r="0" t="0"/>
          <a:stretch/>
        </p:blipFill>
        <p:spPr>
          <a:xfrm>
            <a:off x="9664505" y="702156"/>
            <a:ext cx="1842868" cy="10258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videndo">
  <a:themeElements>
    <a:clrScheme name="Intermedio">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2023-06-12T02:08:27Z</dcterms:created>
  <dc:creator>DEISY NATALY</dc:creator>
</cp:coreProperties>
</file>